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0" r:id="rId15"/>
    <p:sldId id="28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17" r:id="rId42"/>
    <p:sldId id="315" r:id="rId43"/>
    <p:sldId id="316" r:id="rId44"/>
    <p:sldId id="259" r:id="rId45"/>
    <p:sldId id="300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01" r:id="rId54"/>
    <p:sldId id="310" r:id="rId55"/>
    <p:sldId id="311" r:id="rId56"/>
    <p:sldId id="312" r:id="rId57"/>
    <p:sldId id="313" r:id="rId58"/>
    <p:sldId id="314" r:id="rId59"/>
    <p:sldId id="302" r:id="rId60"/>
    <p:sldId id="318" r:id="rId61"/>
    <p:sldId id="321" r:id="rId62"/>
    <p:sldId id="320" r:id="rId63"/>
    <p:sldId id="322" r:id="rId64"/>
    <p:sldId id="323" r:id="rId65"/>
    <p:sldId id="324" r:id="rId66"/>
    <p:sldId id="325" r:id="rId67"/>
    <p:sldId id="326" r:id="rId68"/>
    <p:sldId id="329" r:id="rId69"/>
    <p:sldId id="328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51" r:id="rId79"/>
    <p:sldId id="352" r:id="rId80"/>
    <p:sldId id="353" r:id="rId81"/>
    <p:sldId id="338" r:id="rId82"/>
    <p:sldId id="339" r:id="rId83"/>
    <p:sldId id="340" r:id="rId84"/>
    <p:sldId id="342" r:id="rId85"/>
    <p:sldId id="341" r:id="rId86"/>
    <p:sldId id="343" r:id="rId87"/>
    <p:sldId id="348" r:id="rId88"/>
    <p:sldId id="344" r:id="rId89"/>
    <p:sldId id="345" r:id="rId90"/>
    <p:sldId id="346" r:id="rId91"/>
    <p:sldId id="347" r:id="rId92"/>
    <p:sldId id="349" r:id="rId93"/>
    <p:sldId id="350" r:id="rId94"/>
    <p:sldId id="354" r:id="rId95"/>
    <p:sldId id="355" r:id="rId96"/>
    <p:sldId id="356" r:id="rId97"/>
    <p:sldId id="357" r:id="rId98"/>
    <p:sldId id="261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04/09/16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hyperlink" Target="https://huit.re/Snub_Dodec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hyperlink" Target="https://huit.re/Icosidodeca4H3E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hyperlink" Target="https://huit.re/Rhombicosidodeca_Patron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it.re/CoursEric_Angles_TR" TargetMode="External"/><Relationship Id="rId3" Type="http://schemas.openxmlformats.org/officeDocument/2006/relationships/hyperlink" Target="https://huit.re/CoursEric_Relatif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huit.re/spirale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hyperlink" Target="https://huit.re/RotPoly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hyperlink" Target="https://huit.re/QD_carre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hyperlink" Target="https://huit.re/CentreGTort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s://huit.re/spirale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hyperlink" Target="https://huit.re/CentreGTortu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hyperlink" Target="https://huit.re/Livr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hyperlink" Target="https://huit.re/Cube4Carre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hyperlink" Target="https://huit.re/CuboctaDansCub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huit.re/spirale4b-%3Ehttps://huit.re/spirale4b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hyperlink" Target="https://huit.re/PavagePentaGene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hyperlink" Target="https://huit.re/Alg01_ContourCarr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hyperlink" Target="https://huit.re/Alg03_SommeEntiers2" TargetMode="External"/><Relationship Id="rId5" Type="http://schemas.openxmlformats.org/officeDocument/2006/relationships/hyperlink" Target="https://huit.re/Alg04_ImpairsConsecutif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50" y="214034"/>
            <a:ext cx="8001000" cy="1604104"/>
          </a:xfrm>
        </p:spPr>
        <p:txBody>
          <a:bodyPr/>
          <a:lstStyle/>
          <a:p>
            <a:r>
              <a:rPr lang="fr-FR" sz="4800" dirty="0" smtClean="0"/>
              <a:t>La tortue dynamique de DGPad – Partie 2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4" y="2427937"/>
            <a:ext cx="8162215" cy="2751682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2.a. Utilisation en collège (2D) </a:t>
            </a:r>
          </a:p>
          <a:p>
            <a:pPr algn="l"/>
            <a:r>
              <a:rPr lang="fr-FR" sz="3200" dirty="0" smtClean="0"/>
              <a:t>2.b. Utilisation en collège (3D)</a:t>
            </a:r>
          </a:p>
          <a:p>
            <a:pPr algn="l"/>
            <a:r>
              <a:rPr lang="fr-FR" sz="3200" dirty="0" smtClean="0"/>
              <a:t>2.c. Autres utilisations scolaires</a:t>
            </a:r>
          </a:p>
          <a:p>
            <a:pPr algn="l"/>
            <a:endParaRPr lang="fr-FR" sz="3200" dirty="0" smtClean="0"/>
          </a:p>
          <a:p>
            <a:pPr algn="l"/>
            <a:r>
              <a:rPr lang="fr-FR" sz="3200" dirty="0" smtClean="0"/>
              <a:t>2.d. Galerie 3D sur les patrons de polyèdres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651231" y="5496856"/>
            <a:ext cx="3196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IREM de La Réunion</a:t>
            </a:r>
          </a:p>
          <a:p>
            <a:r>
              <a:rPr lang="fr-FR" sz="2400" dirty="0" smtClean="0"/>
              <a:t>septembre 2016</a:t>
            </a:r>
          </a:p>
          <a:p>
            <a:r>
              <a:rPr lang="fr-FR" dirty="0" err="1" smtClean="0"/>
              <a:t>yves.martin@univ-reunion.fr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67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(3.4 – utilisation mathématique)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95325" y="1949282"/>
            <a:ext cx="674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Exploration pour conjecture (2 – numériquement).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3" name="Image 2" descr="TestPenteDroiten78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507"/>
            <a:ext cx="9144000" cy="27679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2170" y="6127234"/>
            <a:ext cx="235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err="1">
                <a:solidFill>
                  <a:srgbClr val="0000FF"/>
                </a:solidFill>
              </a:rPr>
              <a:t>huit.re</a:t>
            </a:r>
            <a:r>
              <a:rPr lang="fr-FR" sz="2400" u="sng" dirty="0">
                <a:solidFill>
                  <a:srgbClr val="0000FF"/>
                </a:solidFill>
              </a:rPr>
              <a:t>/spirale4c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548500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(2. Icosaèdre tronqué – ballon de foot)</a:t>
            </a:r>
            <a:endParaRPr lang="fr-FR" sz="3600" dirty="0"/>
          </a:p>
        </p:txBody>
      </p:sp>
      <p:pic>
        <p:nvPicPr>
          <p:cNvPr id="3" name="Image 2" descr="IREM_Patron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841672"/>
            <a:ext cx="7287193" cy="5927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68645" y="2086401"/>
            <a:ext cx="333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/Ballon_5patrons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2624" y="3942834"/>
            <a:ext cx="3217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/Ballon_5Panim </a:t>
            </a:r>
          </a:p>
        </p:txBody>
      </p:sp>
    </p:spTree>
    <p:extLst>
      <p:ext uri="{BB962C8B-B14F-4D97-AF65-F5344CB8AC3E}">
        <p14:creationId xmlns:p14="http://schemas.microsoft.com/office/powerpoint/2010/main" val="113765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(3.1. </a:t>
            </a:r>
            <a:r>
              <a:rPr lang="fr-FR" sz="3600" dirty="0" err="1" smtClean="0"/>
              <a:t>Snub</a:t>
            </a:r>
            <a:r>
              <a:rPr lang="fr-FR" sz="3600" dirty="0" smtClean="0"/>
              <a:t> cube – introduction chiralité)</a:t>
            </a:r>
            <a:endParaRPr lang="fr-FR" sz="3600" dirty="0"/>
          </a:p>
        </p:txBody>
      </p:sp>
      <p:pic>
        <p:nvPicPr>
          <p:cNvPr id="2" name="Image 1" descr="SnubCube Face HEBou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2" y="1990281"/>
            <a:ext cx="8013700" cy="45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(3.2. </a:t>
            </a:r>
            <a:r>
              <a:rPr lang="fr-FR" sz="3600" dirty="0" err="1" smtClean="0"/>
              <a:t>Snub</a:t>
            </a:r>
            <a:r>
              <a:rPr lang="fr-FR" sz="3600" dirty="0" smtClean="0"/>
              <a:t> cube – Chiralité dynamique)</a:t>
            </a:r>
            <a:endParaRPr lang="fr-FR" sz="3600" dirty="0"/>
          </a:p>
        </p:txBody>
      </p:sp>
      <p:pic>
        <p:nvPicPr>
          <p:cNvPr id="4" name="Image 3" descr="DeuxPatrons_SC_face_pe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6" y="2755900"/>
            <a:ext cx="8790756" cy="3493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9790" y="2012434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PatronSnubCubeBi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25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(3.3. </a:t>
            </a:r>
            <a:r>
              <a:rPr lang="fr-FR" sz="3600" dirty="0" err="1" smtClean="0"/>
              <a:t>Snub</a:t>
            </a:r>
            <a:r>
              <a:rPr lang="fr-FR" sz="3600" dirty="0" smtClean="0"/>
              <a:t> dodécaèdre – 92 faces)</a:t>
            </a:r>
            <a:endParaRPr lang="fr-FR" sz="3600" dirty="0"/>
          </a:p>
        </p:txBody>
      </p:sp>
      <p:pic>
        <p:nvPicPr>
          <p:cNvPr id="2" name="Image 1" descr="SnubDodeca_Pa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6" y="1805536"/>
            <a:ext cx="6079586" cy="4963564"/>
          </a:xfrm>
          <a:prstGeom prst="rect">
            <a:avLst/>
          </a:prstGeom>
        </p:spPr>
      </p:pic>
      <p:pic>
        <p:nvPicPr>
          <p:cNvPr id="3" name="Image 2" descr="CodeSnubDodeca_Ge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" y="3666839"/>
            <a:ext cx="3472184" cy="1330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316" y="6152634"/>
            <a:ext cx="3030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4"/>
              </a:rPr>
              <a:t>huit.re</a:t>
            </a:r>
            <a:r>
              <a:rPr lang="fr-FR" sz="2400" u="sng" dirty="0">
                <a:hlinkClick r:id="rId4"/>
              </a:rPr>
              <a:t>/Snub_Dodeca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2943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(4. </a:t>
            </a:r>
            <a:r>
              <a:rPr lang="fr-FR" sz="3600" dirty="0" err="1" smtClean="0"/>
              <a:t>Icosidodécaèdre</a:t>
            </a:r>
            <a:r>
              <a:rPr lang="fr-FR" sz="3600" dirty="0" smtClean="0"/>
              <a:t> – cycles H et E)</a:t>
            </a:r>
            <a:endParaRPr lang="fr-FR" sz="3600" dirty="0"/>
          </a:p>
        </p:txBody>
      </p:sp>
      <p:pic>
        <p:nvPicPr>
          <p:cNvPr id="5" name="Image 4" descr="IREM_IcosidodecaPa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663700"/>
            <a:ext cx="7197633" cy="50672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022" y="6139934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Icosidodeca_patron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3335" y="6086733"/>
            <a:ext cx="35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3"/>
              </a:rPr>
              <a:t>huit.re</a:t>
            </a:r>
            <a:r>
              <a:rPr lang="fr-FR" sz="2400" u="sng" dirty="0">
                <a:hlinkClick r:id="rId3"/>
              </a:rPr>
              <a:t>/Icosidodeca4H3E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37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(5. </a:t>
            </a:r>
            <a:r>
              <a:rPr lang="fr-FR" sz="3600" dirty="0" err="1" smtClean="0"/>
              <a:t>Rhombicosidodécaèdre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pic>
        <p:nvPicPr>
          <p:cNvPr id="2" name="Image 1" descr="IREM_RhombicosidodecaPatron87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1693076"/>
            <a:ext cx="5665792" cy="5114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698" y="1872734"/>
            <a:ext cx="473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3"/>
              </a:rPr>
              <a:t>huit.re</a:t>
            </a:r>
            <a:r>
              <a:rPr lang="fr-FR" sz="2400" u="sng" dirty="0">
                <a:hlinkClick r:id="rId3"/>
              </a:rPr>
              <a:t>/Rhombicosidodeca_Patron</a:t>
            </a:r>
            <a:r>
              <a:rPr lang="fr-FR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698" y="6082268"/>
            <a:ext cx="3822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Rhombicosi_Anime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65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(6. Cycle H. sur </a:t>
            </a:r>
            <a:r>
              <a:rPr lang="fr-FR" sz="3600" dirty="0" err="1" smtClean="0"/>
              <a:t>rhombicosidodécaèdre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pic>
        <p:nvPicPr>
          <p:cNvPr id="3" name="Image 2" descr="H1orig_1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15748"/>
            <a:ext cx="4279900" cy="4461251"/>
          </a:xfrm>
          <a:prstGeom prst="rect">
            <a:avLst/>
          </a:prstGeom>
        </p:spPr>
      </p:pic>
      <p:pic>
        <p:nvPicPr>
          <p:cNvPr id="4" name="Image 3" descr="H1orig_31_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2" y="2015748"/>
            <a:ext cx="4607649" cy="44612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3963" y="6419333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/Rhombicosi_357H </a:t>
            </a:r>
          </a:p>
        </p:txBody>
      </p:sp>
    </p:spTree>
    <p:extLst>
      <p:ext uri="{BB962C8B-B14F-4D97-AF65-F5344CB8AC3E}">
        <p14:creationId xmlns:p14="http://schemas.microsoft.com/office/powerpoint/2010/main" val="238547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3600" dirty="0" smtClean="0"/>
              <a:t>Plus de détail … et compléments</a:t>
            </a:r>
            <a:endParaRPr lang="fr-FR" sz="3600" dirty="0"/>
          </a:p>
        </p:txBody>
      </p:sp>
      <p:sp>
        <p:nvSpPr>
          <p:cNvPr id="2" name="Rectangle 1"/>
          <p:cNvSpPr/>
          <p:nvPr/>
        </p:nvSpPr>
        <p:spPr>
          <a:xfrm>
            <a:off x="533963" y="1990634"/>
            <a:ext cx="7543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800000"/>
                </a:solidFill>
              </a:rPr>
              <a:t>Article MathémaTICE sur la tortue de DGPad</a:t>
            </a:r>
          </a:p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(plus de 160 figures à télécharger)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http://</a:t>
            </a:r>
            <a:r>
              <a:rPr lang="fr-FR" sz="2400" dirty="0" err="1">
                <a:solidFill>
                  <a:srgbClr val="FF0000"/>
                </a:solidFill>
              </a:rPr>
              <a:t>revue.sesamath.net</a:t>
            </a:r>
            <a:r>
              <a:rPr lang="fr-FR" sz="2400" dirty="0">
                <a:solidFill>
                  <a:srgbClr val="FF0000"/>
                </a:solidFill>
              </a:rPr>
              <a:t>/spip.php?article875</a:t>
            </a:r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Divers autres liens en fin d’article</a:t>
            </a:r>
          </a:p>
          <a:p>
            <a:endParaRPr lang="fr-FR" sz="2400" dirty="0">
              <a:solidFill>
                <a:srgbClr val="800000"/>
              </a:solidFill>
            </a:endParaRPr>
          </a:p>
          <a:p>
            <a:r>
              <a:rPr lang="fr-FR" sz="2400" dirty="0" smtClean="0">
                <a:solidFill>
                  <a:srgbClr val="800000"/>
                </a:solidFill>
              </a:rPr>
              <a:t>Trois cours de EH avec activités utilisant la tortue</a:t>
            </a:r>
          </a:p>
          <a:p>
            <a:endParaRPr lang="fr-FR" sz="2400" dirty="0" smtClean="0">
              <a:solidFill>
                <a:srgbClr val="800000"/>
              </a:solidFill>
            </a:endParaRPr>
          </a:p>
          <a:p>
            <a:r>
              <a:rPr lang="fr-FR" sz="2400" u="sng" dirty="0" smtClean="0">
                <a:solidFill>
                  <a:schemeClr val="accent6">
                    <a:lumMod val="75000"/>
                  </a:schemeClr>
                </a:solidFill>
              </a:rPr>
              <a:t>en 5°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géométrie          </a:t>
            </a:r>
            <a:r>
              <a:rPr lang="fr-FR" sz="2400" dirty="0" smtClean="0">
                <a:solidFill>
                  <a:srgbClr val="FF0000"/>
                </a:solidFill>
                <a:hlinkClick r:id="rId2"/>
              </a:rPr>
              <a:t>huit.re</a:t>
            </a:r>
            <a:r>
              <a:rPr lang="fr-FR" sz="2400" dirty="0">
                <a:solidFill>
                  <a:srgbClr val="FF0000"/>
                </a:solidFill>
                <a:hlinkClick r:id="rId2"/>
              </a:rPr>
              <a:t>/</a:t>
            </a:r>
            <a:r>
              <a:rPr lang="fr-FR" sz="2400" dirty="0" smtClean="0">
                <a:solidFill>
                  <a:srgbClr val="FF0000"/>
                </a:solidFill>
                <a:hlinkClick r:id="rId2"/>
              </a:rPr>
              <a:t>CoursEric_Angles_TR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u="sng" dirty="0" smtClean="0">
                <a:solidFill>
                  <a:srgbClr val="8F5C14"/>
                </a:solidFill>
              </a:rPr>
              <a:t>en 5° sur </a:t>
            </a:r>
            <a:r>
              <a:rPr lang="fr-FR" sz="2400" u="sng" dirty="0">
                <a:solidFill>
                  <a:srgbClr val="8F5C14"/>
                </a:solidFill>
              </a:rPr>
              <a:t>les </a:t>
            </a:r>
            <a:r>
              <a:rPr lang="fr-FR" sz="2400" dirty="0" smtClean="0">
                <a:solidFill>
                  <a:srgbClr val="8F5C14"/>
                </a:solidFill>
              </a:rPr>
              <a:t>relatifs    </a:t>
            </a:r>
            <a:r>
              <a:rPr lang="fr-FR" sz="2400" dirty="0" smtClean="0">
                <a:solidFill>
                  <a:srgbClr val="FF0000"/>
                </a:solidFill>
                <a:hlinkClick r:id="rId3"/>
              </a:rPr>
              <a:t>huit.re</a:t>
            </a:r>
            <a:r>
              <a:rPr lang="fr-FR" sz="2400" dirty="0">
                <a:solidFill>
                  <a:srgbClr val="FF0000"/>
                </a:solidFill>
                <a:hlinkClick r:id="rId3"/>
              </a:rPr>
              <a:t>/</a:t>
            </a:r>
            <a:r>
              <a:rPr lang="fr-FR" sz="2400" dirty="0" smtClean="0">
                <a:solidFill>
                  <a:srgbClr val="FF0000"/>
                </a:solidFill>
                <a:hlinkClick r:id="rId3"/>
              </a:rPr>
              <a:t>CoursEric_Relatifs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u="sng" dirty="0" smtClean="0">
                <a:solidFill>
                  <a:srgbClr val="8F5C14"/>
                </a:solidFill>
              </a:rPr>
              <a:t>En 4° sur </a:t>
            </a:r>
            <a:r>
              <a:rPr lang="fr-FR" sz="2400" u="sng" dirty="0" smtClean="0">
                <a:solidFill>
                  <a:srgbClr val="8F5C14"/>
                </a:solidFill>
              </a:rPr>
              <a:t>le TR rectangle      </a:t>
            </a:r>
            <a:r>
              <a:rPr lang="fr-FR" sz="2400" u="sng" dirty="0" err="1" smtClean="0">
                <a:solidFill>
                  <a:srgbClr val="FF0000"/>
                </a:solidFill>
              </a:rPr>
              <a:t>huit.re</a:t>
            </a:r>
            <a:r>
              <a:rPr lang="fr-FR" sz="2400" u="sng" dirty="0">
                <a:solidFill>
                  <a:srgbClr val="FF0000"/>
                </a:solidFill>
              </a:rPr>
              <a:t>/</a:t>
            </a:r>
            <a:r>
              <a:rPr lang="fr-FR" sz="2400" u="sng" dirty="0" err="1">
                <a:solidFill>
                  <a:srgbClr val="FF0000"/>
                </a:solidFill>
              </a:rPr>
              <a:t>CoursEric_pytha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(3.5 – utilisation mathématique)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95325" y="1949282"/>
            <a:ext cx="674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Exploration pour conjecture (2 – numériquement).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2" name="Image 1" descr="TestPenteDroite_n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0" y="2514325"/>
            <a:ext cx="6526682" cy="41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(3.6 – utilisation mathématique)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95325" y="1644609"/>
            <a:ext cx="801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On remarque qu’une hypothèse (de Thalès) n’est pas vérifiée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3" name="Image 2" descr="SpiraleAdditivePasTha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" y="2180114"/>
            <a:ext cx="8416762" cy="45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8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(3.7 – utilisation mathématique)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6120205" y="2058119"/>
            <a:ext cx="240689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Hors contexte scolaire :</a:t>
            </a:r>
          </a:p>
          <a:p>
            <a:endParaRPr lang="fr-FR" sz="2400" dirty="0" smtClean="0">
              <a:solidFill>
                <a:srgbClr val="0000FF"/>
              </a:solidFill>
            </a:endParaRPr>
          </a:p>
          <a:p>
            <a:r>
              <a:rPr lang="fr-FR" sz="2400" dirty="0" smtClean="0">
                <a:solidFill>
                  <a:srgbClr val="0000FF"/>
                </a:solidFill>
              </a:rPr>
              <a:t>La situation est différentes pour les </a:t>
            </a:r>
            <a:r>
              <a:rPr lang="fr-FR" sz="2400" dirty="0" err="1" smtClean="0">
                <a:solidFill>
                  <a:srgbClr val="0000FF"/>
                </a:solidFill>
              </a:rPr>
              <a:t>jolygones</a:t>
            </a:r>
            <a:r>
              <a:rPr lang="fr-FR" sz="2400" dirty="0" smtClean="0">
                <a:solidFill>
                  <a:srgbClr val="0000FF"/>
                </a:solidFill>
              </a:rPr>
              <a:t> – spirales à </a:t>
            </a:r>
            <a:r>
              <a:rPr lang="fr-FR" sz="2400" dirty="0" err="1" smtClean="0">
                <a:solidFill>
                  <a:srgbClr val="0000FF"/>
                </a:solidFill>
              </a:rPr>
              <a:t>modif</a:t>
            </a:r>
            <a:r>
              <a:rPr lang="fr-FR" sz="2400" dirty="0" smtClean="0">
                <a:solidFill>
                  <a:srgbClr val="0000FF"/>
                </a:solidFill>
              </a:rPr>
              <a:t> multiplicative : il y a un point limite, le points sont alignés.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2" name="Image 1" descr="SpiraleMult_Cas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2" y="1890334"/>
            <a:ext cx="5537344" cy="47969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7700" y="6213102"/>
            <a:ext cx="321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huit.re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JolygoneThales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19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piralePyth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07" y="2260523"/>
            <a:ext cx="3510633" cy="4158750"/>
          </a:xfrm>
          <a:prstGeom prst="rect">
            <a:avLst/>
          </a:prstGeom>
        </p:spPr>
      </p:pic>
      <p:pic>
        <p:nvPicPr>
          <p:cNvPr id="7" name="Image 6" descr="CodeSpiralePyth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6" y="2075873"/>
            <a:ext cx="4165600" cy="4343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500" y="3859143"/>
            <a:ext cx="29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Utilisation significative</a:t>
            </a:r>
          </a:p>
          <a:p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(méthodologique) du</a:t>
            </a:r>
          </a:p>
          <a:p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« pivoter vers un point »</a:t>
            </a:r>
            <a:endParaRPr lang="fr-F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231831"/>
            <a:ext cx="9088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(3.8 – spirale de Pythagore)</a:t>
            </a:r>
            <a:endParaRPr lang="fr-FR" sz="4000" dirty="0"/>
          </a:p>
        </p:txBody>
      </p:sp>
      <p:sp>
        <p:nvSpPr>
          <p:cNvPr id="9" name="ZoneTexte 8"/>
          <p:cNvSpPr txBox="1"/>
          <p:nvPr/>
        </p:nvSpPr>
        <p:spPr>
          <a:xfrm>
            <a:off x="2857500" y="6351929"/>
            <a:ext cx="221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hlinkClick r:id="rId4"/>
              </a:rPr>
              <a:t>huit.re</a:t>
            </a:r>
            <a:r>
              <a:rPr lang="fr-FR" sz="2400" dirty="0">
                <a:hlinkClick r:id="rId4"/>
              </a:rPr>
              <a:t>/</a:t>
            </a:r>
            <a:r>
              <a:rPr lang="fr-FR" sz="2400" dirty="0" smtClean="0">
                <a:hlinkClick r:id="rId4"/>
              </a:rPr>
              <a:t>spirale3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8982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piralePyth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31" y="1810336"/>
            <a:ext cx="4084010" cy="49260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2372" y="2053516"/>
            <a:ext cx="434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Utilisation de l’outil indice des points de la trace de la tortue.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3" name="Image 2" descr="CodePythaHypten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" y="3030864"/>
            <a:ext cx="5498003" cy="3522335"/>
          </a:xfrm>
          <a:prstGeom prst="rect">
            <a:avLst/>
          </a:prstGeom>
        </p:spPr>
      </p:pic>
      <p:sp>
        <p:nvSpPr>
          <p:cNvPr id="9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(3.8 – spirale de Pythagore)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2467835" y="6370935"/>
            <a:ext cx="338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00FF"/>
                </a:solidFill>
              </a:rPr>
              <a:t>huit.re</a:t>
            </a:r>
            <a:r>
              <a:rPr lang="fr-FR" sz="2400" dirty="0">
                <a:solidFill>
                  <a:srgbClr val="0000FF"/>
                </a:solidFill>
              </a:rPr>
              <a:t>/</a:t>
            </a:r>
            <a:r>
              <a:rPr lang="fr-FR" sz="2400" dirty="0" err="1">
                <a:solidFill>
                  <a:srgbClr val="0000FF"/>
                </a:solidFill>
              </a:rPr>
              <a:t>BalladeSurPytha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12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U</a:t>
            </a:r>
            <a:r>
              <a:rPr lang="fr-FR" sz="2800" dirty="0" smtClean="0"/>
              <a:t>tilisation pédagogique des spirales</a:t>
            </a:r>
          </a:p>
          <a:p>
            <a:r>
              <a:rPr lang="fr-FR" sz="2800" i="1" dirty="0" smtClean="0">
                <a:solidFill>
                  <a:srgbClr val="8F5C14"/>
                </a:solidFill>
              </a:rPr>
              <a:t>Polygones et rotations de polygones</a:t>
            </a:r>
          </a:p>
          <a:p>
            <a:r>
              <a:rPr lang="fr-FR" sz="2800" dirty="0" smtClean="0"/>
              <a:t>Mise en valeur des propriétés géométriques</a:t>
            </a:r>
          </a:p>
          <a:p>
            <a:r>
              <a:rPr lang="fr-FR" sz="2800" dirty="0" smtClean="0"/>
              <a:t>Frises et pavages</a:t>
            </a:r>
          </a:p>
          <a:p>
            <a:r>
              <a:rPr lang="fr-FR" sz="2800" dirty="0" smtClean="0"/>
              <a:t>Mode exercice</a:t>
            </a:r>
          </a:p>
          <a:p>
            <a:r>
              <a:rPr lang="fr-FR" sz="2800" dirty="0" smtClean="0"/>
              <a:t>Autres exemples (Eric)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2.a. En 2D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25349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</a:t>
            </a:r>
            <a:br>
              <a:rPr lang="fr-FR" sz="4000" dirty="0" smtClean="0"/>
            </a:br>
            <a:r>
              <a:rPr lang="fr-FR" sz="4000" dirty="0" smtClean="0"/>
              <a:t>(1.1 – Hexagone par centre et point)</a:t>
            </a:r>
            <a:endParaRPr lang="fr-FR" sz="4000" dirty="0"/>
          </a:p>
        </p:txBody>
      </p:sp>
      <p:pic>
        <p:nvPicPr>
          <p:cNvPr id="3" name="Image 2" descr="HexagoneCentre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6" y="2889053"/>
            <a:ext cx="7391400" cy="3378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9156" y="1875441"/>
            <a:ext cx="379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La construction de base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3949" y="6267253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CCFFCC"/>
                </a:solidFill>
              </a:rPr>
              <a:t>huit.re</a:t>
            </a:r>
            <a:r>
              <a:rPr lang="fr-FR" sz="2400" dirty="0">
                <a:solidFill>
                  <a:srgbClr val="CCFFCC"/>
                </a:solidFill>
              </a:rPr>
              <a:t>/</a:t>
            </a:r>
            <a:r>
              <a:rPr lang="fr-FR" sz="2400" dirty="0" err="1">
                <a:solidFill>
                  <a:srgbClr val="CCFFCC"/>
                </a:solidFill>
              </a:rPr>
              <a:t>HexaCentrePoint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25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</a:t>
            </a:r>
            <a:br>
              <a:rPr lang="fr-FR" sz="4000" dirty="0" smtClean="0"/>
            </a:br>
            <a:r>
              <a:rPr lang="fr-FR" sz="4000" dirty="0" smtClean="0"/>
              <a:t>(1.2 – Hexagone par diamètre)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369156" y="1875441"/>
            <a:ext cx="811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Exactement le même algorithme si on a un diamètre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2" name="Image 1" descr="HexagoneParDiame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7" y="2736941"/>
            <a:ext cx="7607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</a:t>
            </a:r>
            <a:br>
              <a:rPr lang="fr-FR" sz="4000" dirty="0" smtClean="0"/>
            </a:br>
            <a:r>
              <a:rPr lang="fr-FR" sz="4000" dirty="0" smtClean="0"/>
              <a:t>(1.3 – Inversion dans le répéter)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369156" y="1875441"/>
            <a:ext cx="830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De centre point on passe à côté (inversion de 2 lignes)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3" name="Image 2" descr="Hexagone_de_CtrPt_vs_C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6" y="2851099"/>
            <a:ext cx="7061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022600"/>
          </a:xfrm>
        </p:spPr>
        <p:txBody>
          <a:bodyPr>
            <a:normAutofit/>
          </a:bodyPr>
          <a:lstStyle/>
          <a:p>
            <a:r>
              <a:rPr lang="fr-FR" sz="2800" dirty="0"/>
              <a:t>U</a:t>
            </a:r>
            <a:r>
              <a:rPr lang="fr-FR" sz="2800" dirty="0" smtClean="0"/>
              <a:t>tilisation pédagogique des spirales</a:t>
            </a:r>
          </a:p>
          <a:p>
            <a:r>
              <a:rPr lang="fr-FR" sz="2800" dirty="0" smtClean="0"/>
              <a:t>Polygones et rotations de polygones</a:t>
            </a:r>
          </a:p>
          <a:p>
            <a:r>
              <a:rPr lang="fr-FR" sz="2800" dirty="0" smtClean="0"/>
              <a:t>Mise en valeur des propriétés géométriques</a:t>
            </a:r>
          </a:p>
          <a:p>
            <a:r>
              <a:rPr lang="fr-FR" sz="2800" dirty="0" smtClean="0"/>
              <a:t>Mode exercice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2.a. En 2D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8054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</a:t>
            </a:r>
            <a:br>
              <a:rPr lang="fr-FR" sz="4000" dirty="0" smtClean="0"/>
            </a:br>
            <a:r>
              <a:rPr lang="fr-FR" sz="4000" dirty="0" smtClean="0"/>
              <a:t>(2.1 – Carré – 1 étape d’itération)</a:t>
            </a:r>
            <a:endParaRPr lang="fr-FR" sz="4000" dirty="0"/>
          </a:p>
        </p:txBody>
      </p:sp>
      <p:pic>
        <p:nvPicPr>
          <p:cNvPr id="2" name="Image 1" descr="CarreIter1Proce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" y="1851532"/>
            <a:ext cx="6875044" cy="4888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993" y="6089134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huit.re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/CarreCote1Iter </a:t>
            </a:r>
          </a:p>
        </p:txBody>
      </p:sp>
    </p:spTree>
    <p:extLst>
      <p:ext uri="{BB962C8B-B14F-4D97-AF65-F5344CB8AC3E}">
        <p14:creationId xmlns:p14="http://schemas.microsoft.com/office/powerpoint/2010/main" val="387194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</a:t>
            </a:r>
            <a:br>
              <a:rPr lang="fr-FR" sz="4000" dirty="0" smtClean="0"/>
            </a:br>
            <a:r>
              <a:rPr lang="fr-FR" sz="4000" dirty="0" smtClean="0"/>
              <a:t>(2.2 – Carré – tentative multi itération)</a:t>
            </a:r>
            <a:endParaRPr lang="fr-FR" sz="4000" dirty="0"/>
          </a:p>
        </p:txBody>
      </p:sp>
      <p:pic>
        <p:nvPicPr>
          <p:cNvPr id="3" name="Image 2" descr="IetrationCarreRat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788828"/>
            <a:ext cx="7213600" cy="48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</a:t>
            </a:r>
            <a:br>
              <a:rPr lang="fr-FR" sz="4000" dirty="0" smtClean="0"/>
            </a:br>
            <a:r>
              <a:rPr lang="fr-FR" sz="4000" dirty="0" smtClean="0"/>
              <a:t>(2.3 – Carré – itérations successives)</a:t>
            </a:r>
            <a:endParaRPr lang="fr-FR" sz="4000" dirty="0"/>
          </a:p>
        </p:txBody>
      </p:sp>
      <p:pic>
        <p:nvPicPr>
          <p:cNvPr id="2" name="Image 1" descr="IterationMultiple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917700"/>
            <a:ext cx="8938747" cy="4783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2357" y="6038334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F5C14"/>
                </a:solidFill>
              </a:rPr>
              <a:t>huit.re</a:t>
            </a:r>
            <a:r>
              <a:rPr lang="fr-FR" sz="2400" dirty="0">
                <a:solidFill>
                  <a:srgbClr val="8F5C14"/>
                </a:solidFill>
              </a:rPr>
              <a:t>/</a:t>
            </a:r>
            <a:r>
              <a:rPr lang="fr-FR" sz="2400" dirty="0" err="1">
                <a:solidFill>
                  <a:srgbClr val="8F5C14"/>
                </a:solidFill>
              </a:rPr>
              <a:t>CarreIterCouleur</a:t>
            </a:r>
            <a:r>
              <a:rPr lang="fr-FR" sz="2400" dirty="0">
                <a:solidFill>
                  <a:srgbClr val="8F5C1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01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 et rotation</a:t>
            </a:r>
            <a:br>
              <a:rPr lang="fr-FR" sz="4000" dirty="0" smtClean="0"/>
            </a:br>
            <a:r>
              <a:rPr lang="fr-FR" sz="4000" dirty="0" smtClean="0"/>
              <a:t>(3.1 – Figure par rotation de polygone)</a:t>
            </a:r>
            <a:endParaRPr lang="fr-FR" sz="4000" dirty="0"/>
          </a:p>
        </p:txBody>
      </p:sp>
      <p:pic>
        <p:nvPicPr>
          <p:cNvPr id="5" name="Image 4" descr="RotationPoly1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37"/>
            <a:ext cx="9144000" cy="505326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22300" y="6261100"/>
            <a:ext cx="241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hlinkClick r:id="rId3"/>
              </a:rPr>
              <a:t>huit.re/</a:t>
            </a:r>
            <a:r>
              <a:rPr lang="fr-FR" sz="2400" dirty="0" smtClean="0">
                <a:hlinkClick r:id="rId3"/>
              </a:rPr>
              <a:t>RotPoly1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219200" y="5625068"/>
            <a:ext cx="306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8F5C14"/>
                </a:solidFill>
              </a:rPr>
              <a:t>huit.re</a:t>
            </a:r>
            <a:r>
              <a:rPr lang="fr-FR" sz="2400" dirty="0">
                <a:solidFill>
                  <a:srgbClr val="8F5C14"/>
                </a:solidFill>
              </a:rPr>
              <a:t>/RotPoly1Intro </a:t>
            </a:r>
          </a:p>
        </p:txBody>
      </p:sp>
    </p:spTree>
    <p:extLst>
      <p:ext uri="{BB962C8B-B14F-4D97-AF65-F5344CB8AC3E}">
        <p14:creationId xmlns:p14="http://schemas.microsoft.com/office/powerpoint/2010/main" val="15986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 et rotation</a:t>
            </a:r>
            <a:br>
              <a:rPr lang="fr-FR" sz="4000" dirty="0" smtClean="0"/>
            </a:br>
            <a:r>
              <a:rPr lang="fr-FR" sz="4000" dirty="0" smtClean="0"/>
              <a:t>(3.2 – Ajout d’une opacité)</a:t>
            </a:r>
            <a:endParaRPr lang="fr-FR" sz="4000" dirty="0"/>
          </a:p>
        </p:txBody>
      </p:sp>
      <p:pic>
        <p:nvPicPr>
          <p:cNvPr id="2" name="Image 1" descr="AjoutOpac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95600"/>
            <a:ext cx="4769953" cy="3467099"/>
          </a:xfrm>
          <a:prstGeom prst="rect">
            <a:avLst/>
          </a:prstGeom>
        </p:spPr>
      </p:pic>
      <p:pic>
        <p:nvPicPr>
          <p:cNvPr id="3" name="Image 2" descr="ExemplesAvecOpac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37" y="2085460"/>
            <a:ext cx="3609526" cy="46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 et rotation</a:t>
            </a:r>
            <a:br>
              <a:rPr lang="fr-FR" sz="4000" dirty="0" smtClean="0"/>
            </a:br>
            <a:r>
              <a:rPr lang="fr-FR" sz="4000" dirty="0" smtClean="0"/>
              <a:t>(3.3 – </a:t>
            </a:r>
            <a:r>
              <a:rPr lang="fr-FR" sz="4000" dirty="0"/>
              <a:t>R</a:t>
            </a:r>
            <a:r>
              <a:rPr lang="fr-FR" sz="4000" dirty="0" smtClean="0"/>
              <a:t>otation des figures précédentes)</a:t>
            </a:r>
            <a:endParaRPr lang="fr-FR" sz="4000" dirty="0"/>
          </a:p>
        </p:txBody>
      </p:sp>
      <p:pic>
        <p:nvPicPr>
          <p:cNvPr id="3" name="Image 2" descr="RotRotPol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2050"/>
            <a:ext cx="6540500" cy="5052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4033" y="6000234"/>
            <a:ext cx="2883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/RotRotPoly1 </a:t>
            </a:r>
          </a:p>
        </p:txBody>
      </p:sp>
    </p:spTree>
    <p:extLst>
      <p:ext uri="{BB962C8B-B14F-4D97-AF65-F5344CB8AC3E}">
        <p14:creationId xmlns:p14="http://schemas.microsoft.com/office/powerpoint/2010/main" val="3823762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 et rotation</a:t>
            </a:r>
            <a:br>
              <a:rPr lang="fr-FR" sz="4000" dirty="0" smtClean="0"/>
            </a:br>
            <a:r>
              <a:rPr lang="fr-FR" sz="4000" dirty="0" smtClean="0"/>
              <a:t>(3.4 – Pavage du plan pour n=6 - HS)</a:t>
            </a:r>
            <a:endParaRPr lang="fr-FR" sz="4000" dirty="0"/>
          </a:p>
        </p:txBody>
      </p:sp>
      <p:pic>
        <p:nvPicPr>
          <p:cNvPr id="2" name="Image 1" descr="Pavage_n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640629"/>
            <a:ext cx="6048437" cy="5141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511" y="5200134"/>
            <a:ext cx="331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/PavageRotPoly1 </a:t>
            </a:r>
          </a:p>
        </p:txBody>
      </p:sp>
    </p:spTree>
    <p:extLst>
      <p:ext uri="{BB962C8B-B14F-4D97-AF65-F5344CB8AC3E}">
        <p14:creationId xmlns:p14="http://schemas.microsoft.com/office/powerpoint/2010/main" val="482348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2.a.2. Polygones et rotation</a:t>
            </a:r>
            <a:br>
              <a:rPr lang="fr-FR" sz="4000" dirty="0" smtClean="0"/>
            </a:br>
            <a:r>
              <a:rPr lang="fr-FR" sz="4000" dirty="0" smtClean="0"/>
              <a:t>(3.5 – La rot. </a:t>
            </a:r>
            <a:r>
              <a:rPr lang="fr-FR" sz="4000" dirty="0" err="1" smtClean="0"/>
              <a:t>int</a:t>
            </a:r>
            <a:r>
              <a:rPr lang="fr-FR" sz="4000" dirty="0" smtClean="0"/>
              <a:t>. d’un </a:t>
            </a:r>
            <a:r>
              <a:rPr lang="fr-FR" sz="4000" dirty="0" err="1" smtClean="0"/>
              <a:t>pav</a:t>
            </a:r>
            <a:r>
              <a:rPr lang="fr-FR" sz="4000" dirty="0" smtClean="0"/>
              <a:t>. n’est pas …)</a:t>
            </a:r>
            <a:endParaRPr lang="fr-FR" sz="4000" dirty="0"/>
          </a:p>
        </p:txBody>
      </p:sp>
      <p:pic>
        <p:nvPicPr>
          <p:cNvPr id="3" name="Image 2" descr="RotaPavage_n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6" y="1574800"/>
            <a:ext cx="6897775" cy="5283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304" y="5695434"/>
            <a:ext cx="3245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RotationPavage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9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U</a:t>
            </a:r>
            <a:r>
              <a:rPr lang="fr-FR" sz="2800" dirty="0" smtClean="0"/>
              <a:t>tilisation pédagogique des spirales</a:t>
            </a:r>
          </a:p>
          <a:p>
            <a:r>
              <a:rPr lang="fr-FR" sz="2800" dirty="0" smtClean="0"/>
              <a:t>Polygones et rotations de polygones</a:t>
            </a:r>
          </a:p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>Mise en valeur des propriétés géométriques</a:t>
            </a:r>
          </a:p>
          <a:p>
            <a:r>
              <a:rPr lang="fr-FR" sz="2800" dirty="0" smtClean="0"/>
              <a:t>Frises et pavages</a:t>
            </a:r>
          </a:p>
          <a:p>
            <a:r>
              <a:rPr lang="fr-FR" sz="2800" dirty="0" smtClean="0"/>
              <a:t>Mode exercice</a:t>
            </a:r>
          </a:p>
          <a:p>
            <a:r>
              <a:rPr lang="fr-FR" sz="2800" dirty="0" smtClean="0"/>
              <a:t>Autres exemples (Eric)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2.a. En 2D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294660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(1.1 – La position de la tortue)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5613400" y="2235200"/>
            <a:ext cx="325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Il s’agit d’utiliser la position de la tortue pour modifier des positions de points et de proposer des exercices structurant avec cette méthode.</a:t>
            </a:r>
            <a:endParaRPr lang="fr-FR" sz="2000" dirty="0"/>
          </a:p>
        </p:txBody>
      </p:sp>
      <p:pic>
        <p:nvPicPr>
          <p:cNvPr id="6" name="Image 5" descr="Parallelo_Tort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4" y="1762898"/>
            <a:ext cx="5224806" cy="49554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5521" y="5073134"/>
            <a:ext cx="312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QDvsParallelo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43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>tilisation pédagogique des spirales</a:t>
            </a:r>
          </a:p>
          <a:p>
            <a:r>
              <a:rPr lang="fr-FR" sz="2800" dirty="0" smtClean="0"/>
              <a:t>Rotations de polygones</a:t>
            </a:r>
          </a:p>
          <a:p>
            <a:r>
              <a:rPr lang="fr-FR" sz="2800" dirty="0" smtClean="0"/>
              <a:t>Mise en valeur des propriétés géométriques</a:t>
            </a:r>
          </a:p>
          <a:p>
            <a:r>
              <a:rPr lang="fr-FR" sz="2800" dirty="0" smtClean="0"/>
              <a:t>Mode exercice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2.a. En 2D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115363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(1.2 – Structuration en procédures)</a:t>
            </a:r>
            <a:endParaRPr lang="fr-FR" sz="4000" dirty="0"/>
          </a:p>
        </p:txBody>
      </p:sp>
      <p:pic>
        <p:nvPicPr>
          <p:cNvPr id="3" name="Image 2" descr="StructureEtapePArallelo_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654"/>
            <a:ext cx="9144000" cy="27900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1800" y="2057400"/>
            <a:ext cx="610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8F5C14"/>
                </a:solidFill>
              </a:rPr>
              <a:t>Compétence </a:t>
            </a:r>
            <a:r>
              <a:rPr lang="fr-FR" sz="2000" i="1" dirty="0">
                <a:solidFill>
                  <a:srgbClr val="8F5C14"/>
                </a:solidFill>
              </a:rPr>
              <a:t>C4 sur la communication </a:t>
            </a:r>
            <a:r>
              <a:rPr lang="fr-FR" sz="2000" dirty="0" smtClean="0"/>
              <a:t>: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On peut apprendre aux élèves à structurer les étapes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8071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(2.1 – Rectangle 1)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0200" y="20574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8F5C14"/>
                </a:solidFill>
              </a:rPr>
              <a:t>Transformer le quadrilatère ABCD en un rectangle de côté [AB] et dont l’autre côté ait même longueur que [BC].</a:t>
            </a:r>
            <a:endParaRPr lang="fr-FR" sz="2400" dirty="0"/>
          </a:p>
        </p:txBody>
      </p:sp>
      <p:pic>
        <p:nvPicPr>
          <p:cNvPr id="2" name="Image 1" descr="ApplikEtapes_FigA_R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9" y="1764148"/>
            <a:ext cx="5575300" cy="4883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4908034"/>
            <a:ext cx="3249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QDvsRectangle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035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(2.2 – Rectangle 2)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0200" y="20574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8F5C14"/>
                </a:solidFill>
              </a:rPr>
              <a:t>Transformer le quadrilatère ABCD en un rectangle de diagonale [AC] en conservant A et C et en modifiant la position des points B et D.</a:t>
            </a:r>
            <a:endParaRPr lang="fr-FR" sz="2000" dirty="0"/>
          </a:p>
        </p:txBody>
      </p:sp>
      <p:pic>
        <p:nvPicPr>
          <p:cNvPr id="3" name="Image 2" descr="Applik_FigB_Rect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78" y="1752600"/>
            <a:ext cx="529928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0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(3.1 – Losange 1)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0200" y="1692245"/>
            <a:ext cx="728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8F5C14"/>
                </a:solidFill>
              </a:rPr>
              <a:t>Losange de côté [AB], autre côté issu de A sur [AD). Déplacer D, puis C.</a:t>
            </a:r>
            <a:endParaRPr lang="fr-FR" sz="2000" dirty="0"/>
          </a:p>
        </p:txBody>
      </p:sp>
      <p:pic>
        <p:nvPicPr>
          <p:cNvPr id="2" name="Image 1" descr="Exo2 Los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330510"/>
            <a:ext cx="7607300" cy="4424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7312" y="4209534"/>
            <a:ext cx="3064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huit.re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QDvsLosange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52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(3.2 – Losange 2 – limite exo)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0200" y="1692244"/>
            <a:ext cx="2832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8F5C14"/>
                </a:solidFill>
              </a:rPr>
              <a:t>Construire un losange de diagonale [AC], en conservant A et C, et de côté la longueur initiale AB.</a:t>
            </a:r>
          </a:p>
          <a:p>
            <a:endParaRPr lang="fr-FR" sz="2000" i="1" dirty="0">
              <a:solidFill>
                <a:srgbClr val="8F5C14"/>
              </a:solidFill>
            </a:endParaRPr>
          </a:p>
          <a:p>
            <a:r>
              <a:rPr lang="fr-FR" sz="2000" i="1" dirty="0" smtClean="0">
                <a:solidFill>
                  <a:srgbClr val="8F5C14"/>
                </a:solidFill>
              </a:rPr>
              <a:t>Déplacer B puis D.</a:t>
            </a:r>
          </a:p>
          <a:p>
            <a:endParaRPr lang="fr-FR" sz="2000" i="1" dirty="0">
              <a:solidFill>
                <a:srgbClr val="8F5C14"/>
              </a:solidFill>
            </a:endParaRPr>
          </a:p>
          <a:p>
            <a:r>
              <a:rPr lang="fr-FR" sz="2000" i="1" dirty="0" smtClean="0">
                <a:solidFill>
                  <a:srgbClr val="8F5C14"/>
                </a:solidFill>
              </a:rPr>
              <a:t>On atteint les limites de l’exo car B dépend de la longueur AB. Possible </a:t>
            </a:r>
            <a:r>
              <a:rPr lang="fr-FR" sz="2000" i="1" dirty="0" err="1" smtClean="0">
                <a:solidFill>
                  <a:srgbClr val="8F5C14"/>
                </a:solidFill>
              </a:rPr>
              <a:t>grace</a:t>
            </a:r>
            <a:r>
              <a:rPr lang="fr-FR" sz="2000" i="1" dirty="0" smtClean="0">
                <a:solidFill>
                  <a:srgbClr val="8F5C14"/>
                </a:solidFill>
              </a:rPr>
              <a:t> aux variables.</a:t>
            </a:r>
            <a:endParaRPr lang="fr-FR" sz="2000" dirty="0"/>
          </a:p>
        </p:txBody>
      </p:sp>
      <p:pic>
        <p:nvPicPr>
          <p:cNvPr id="3" name="Image 2" descr="Exo1_Los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2" y="1724660"/>
            <a:ext cx="5549899" cy="50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4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(4.1 – Autre démarche)</a:t>
            </a:r>
            <a:endParaRPr lang="fr-FR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406400" y="1828800"/>
            <a:ext cx="812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</a:rPr>
              <a:t>Les traces ne pouvant pas se définir de manière </a:t>
            </a:r>
            <a:r>
              <a:rPr lang="fr-FR" sz="2000" dirty="0" err="1" smtClean="0">
                <a:solidFill>
                  <a:srgbClr val="800000"/>
                </a:solidFill>
              </a:rPr>
              <a:t>auto-référence</a:t>
            </a:r>
            <a:r>
              <a:rPr lang="fr-FR" sz="2000" dirty="0" smtClean="0">
                <a:solidFill>
                  <a:srgbClr val="800000"/>
                </a:solidFill>
              </a:rPr>
              <a:t> qui bouclerait), on peut proposer une construction des figures sans devoir modifier tous les points. En précisant clairement ce qui est attendu. `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Par exemple :</a:t>
            </a:r>
            <a:endParaRPr lang="fr-FR" sz="2000" dirty="0">
              <a:solidFill>
                <a:srgbClr val="8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6400" y="3327400"/>
            <a:ext cx="806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Soit ABCD un quadrilatère. La nouvelle mission de la tortue est de réaliser  un carré de sommet A et de sommet opposé à A le milieu de [CD]. Elle doit redéfinir B comme sommet du carré, et terminer le carré. La tortue laissera visible toutes ses traces préliminaires ou intermédiaires en bleu, le carré final sera en rouge, avec ses 4 côtés. </a:t>
            </a:r>
          </a:p>
        </p:txBody>
      </p:sp>
    </p:spTree>
    <p:extLst>
      <p:ext uri="{BB962C8B-B14F-4D97-AF65-F5344CB8AC3E}">
        <p14:creationId xmlns:p14="http://schemas.microsoft.com/office/powerpoint/2010/main" val="572390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(4.2 – Illustration nouvelle mission)</a:t>
            </a:r>
            <a:endParaRPr lang="fr-FR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6299200" y="2014081"/>
            <a:ext cx="2456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</a:rPr>
              <a:t>On peut alors classer les différentes productions des élèves par le nombre de lignes – ou encore de blocs – du programme final.</a:t>
            </a:r>
            <a:endParaRPr lang="fr-FR" sz="2000" dirty="0">
              <a:solidFill>
                <a:srgbClr val="800000"/>
              </a:solidFill>
            </a:endParaRPr>
          </a:p>
        </p:txBody>
      </p:sp>
      <p:pic>
        <p:nvPicPr>
          <p:cNvPr id="3" name="Image 2" descr="Capture d’écran 2016-06-30 à 21.4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809750"/>
            <a:ext cx="2627069" cy="2393950"/>
          </a:xfrm>
          <a:prstGeom prst="rect">
            <a:avLst/>
          </a:prstGeom>
        </p:spPr>
      </p:pic>
      <p:pic>
        <p:nvPicPr>
          <p:cNvPr id="5" name="Image 4" descr="Capture d’écran 2016-06-30 à 21.4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1809750"/>
            <a:ext cx="2851331" cy="2393950"/>
          </a:xfrm>
          <a:prstGeom prst="rect">
            <a:avLst/>
          </a:prstGeom>
        </p:spPr>
      </p:pic>
      <p:pic>
        <p:nvPicPr>
          <p:cNvPr id="7" name="Image 6" descr="Capture d’écran 2016-06-30 à 21.46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4419599"/>
            <a:ext cx="2851331" cy="2243831"/>
          </a:xfrm>
          <a:prstGeom prst="rect">
            <a:avLst/>
          </a:prstGeom>
        </p:spPr>
      </p:pic>
      <p:pic>
        <p:nvPicPr>
          <p:cNvPr id="8" name="Image 7" descr="Capture d’écran 2016-06-30 à 21.45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392074"/>
            <a:ext cx="2652468" cy="2250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58676" y="4964668"/>
            <a:ext cx="2660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6"/>
              </a:rPr>
              <a:t>huit.re</a:t>
            </a:r>
            <a:r>
              <a:rPr lang="fr-FR" sz="2400" u="sng" dirty="0">
                <a:hlinkClick r:id="rId6"/>
              </a:rPr>
              <a:t>/QD_carre1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305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(5.1 – Autres exemples – Bissectrices 1)</a:t>
            </a:r>
            <a:endParaRPr lang="fr-FR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6299200" y="2381250"/>
            <a:ext cx="2456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</a:rPr>
              <a:t>On peut alors classer les différentes productions des élèves par le nombre de lignes – ou encore de blocs – du programme final.</a:t>
            </a:r>
            <a:endParaRPr lang="fr-FR" sz="2000" dirty="0">
              <a:solidFill>
                <a:srgbClr val="800000"/>
              </a:solidFill>
            </a:endParaRPr>
          </a:p>
        </p:txBody>
      </p:sp>
      <p:pic>
        <p:nvPicPr>
          <p:cNvPr id="6" name="Image 5" descr="BissectricesT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96493"/>
            <a:ext cx="8755279" cy="4539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878" y="5301734"/>
            <a:ext cx="3112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F5C14"/>
                </a:solidFill>
              </a:rPr>
              <a:t>huit.re</a:t>
            </a:r>
            <a:r>
              <a:rPr lang="fr-FR" sz="2400" dirty="0">
                <a:solidFill>
                  <a:srgbClr val="8F5C14"/>
                </a:solidFill>
              </a:rPr>
              <a:t>/BissTR3etapes </a:t>
            </a:r>
          </a:p>
        </p:txBody>
      </p:sp>
    </p:spTree>
    <p:extLst>
      <p:ext uri="{BB962C8B-B14F-4D97-AF65-F5344CB8AC3E}">
        <p14:creationId xmlns:p14="http://schemas.microsoft.com/office/powerpoint/2010/main" val="2036674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(5.2 –Bissectrices paramétrées)</a:t>
            </a:r>
            <a:endParaRPr lang="fr-FR" sz="4000" dirty="0"/>
          </a:p>
        </p:txBody>
      </p:sp>
      <p:pic>
        <p:nvPicPr>
          <p:cNvPr id="3" name="Image 2" descr="BissFonctParam_Pe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4026"/>
            <a:ext cx="6997700" cy="49996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4595" y="6139934"/>
            <a:ext cx="298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F5C14"/>
                </a:solidFill>
              </a:rPr>
              <a:t>huit.re</a:t>
            </a:r>
            <a:r>
              <a:rPr lang="fr-FR" sz="2400" dirty="0">
                <a:solidFill>
                  <a:srgbClr val="8F5C14"/>
                </a:solidFill>
              </a:rPr>
              <a:t>/</a:t>
            </a:r>
            <a:r>
              <a:rPr lang="fr-FR" sz="2400" dirty="0" err="1">
                <a:solidFill>
                  <a:srgbClr val="8F5C14"/>
                </a:solidFill>
              </a:rPr>
              <a:t>BissTRparam</a:t>
            </a:r>
            <a:r>
              <a:rPr lang="fr-FR" sz="2400" dirty="0">
                <a:solidFill>
                  <a:srgbClr val="8F5C1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868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(6.1 – Centre de gravité)</a:t>
            </a:r>
            <a:endParaRPr lang="fr-FR" sz="4000" dirty="0"/>
          </a:p>
        </p:txBody>
      </p:sp>
      <p:pic>
        <p:nvPicPr>
          <p:cNvPr id="2" name="Image 1" descr="PlacementdeGAv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49997"/>
            <a:ext cx="8331200" cy="4023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6372" y="5162034"/>
            <a:ext cx="3192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3"/>
              </a:rPr>
              <a:t>huit.re</a:t>
            </a:r>
            <a:r>
              <a:rPr lang="fr-FR" sz="2400" u="sng" dirty="0">
                <a:hlinkClick r:id="rId3"/>
              </a:rPr>
              <a:t>/CentreGTortue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16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(1 – des nombres aux curseurs)</a:t>
            </a:r>
            <a:endParaRPr lang="fr-FR" sz="4000" dirty="0"/>
          </a:p>
        </p:txBody>
      </p:sp>
      <p:pic>
        <p:nvPicPr>
          <p:cNvPr id="5" name="Espace réservé du contenu 4" descr="SpiraleSegment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7" r="-14187"/>
          <a:stretch>
            <a:fillRect/>
          </a:stretch>
        </p:blipFill>
        <p:spPr>
          <a:xfrm>
            <a:off x="-543111" y="1733773"/>
            <a:ext cx="9725159" cy="5001158"/>
          </a:xfrm>
        </p:spPr>
      </p:pic>
      <p:sp>
        <p:nvSpPr>
          <p:cNvPr id="2" name="ZoneTexte 1"/>
          <p:cNvSpPr txBox="1"/>
          <p:nvPr/>
        </p:nvSpPr>
        <p:spPr>
          <a:xfrm>
            <a:off x="6819900" y="2006600"/>
            <a:ext cx="218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3"/>
              </a:rPr>
              <a:t>huit.re/</a:t>
            </a:r>
            <a:r>
              <a:rPr lang="fr-FR" sz="2400" dirty="0" smtClean="0">
                <a:hlinkClick r:id="rId3"/>
              </a:rPr>
              <a:t>spirale4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11227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2.a.3. Sur les propriétés géométriques</a:t>
            </a:r>
            <a:br>
              <a:rPr lang="fr-FR" sz="4000" dirty="0" smtClean="0"/>
            </a:br>
            <a:r>
              <a:rPr lang="fr-FR" sz="4000" dirty="0" smtClean="0"/>
              <a:t>(6.2 – La position de G est dynamique)</a:t>
            </a:r>
            <a:endParaRPr lang="fr-FR" sz="4000" dirty="0"/>
          </a:p>
        </p:txBody>
      </p:sp>
      <p:pic>
        <p:nvPicPr>
          <p:cNvPr id="3" name="Image 2" descr="CentreGTortue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349606"/>
            <a:ext cx="8750300" cy="2978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0172" y="5822434"/>
            <a:ext cx="3192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3"/>
              </a:rPr>
              <a:t>huit.re</a:t>
            </a:r>
            <a:r>
              <a:rPr lang="fr-FR" sz="2400" u="sng" dirty="0">
                <a:hlinkClick r:id="rId3"/>
              </a:rPr>
              <a:t>/CentreGTortue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28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>
            <a:normAutofit/>
          </a:bodyPr>
          <a:lstStyle/>
          <a:p>
            <a:r>
              <a:rPr lang="fr-FR" sz="2800" dirty="0"/>
              <a:t>U</a:t>
            </a:r>
            <a:r>
              <a:rPr lang="fr-FR" sz="2800" dirty="0" smtClean="0"/>
              <a:t>tilisation pédagogique des spirales</a:t>
            </a:r>
          </a:p>
          <a:p>
            <a:r>
              <a:rPr lang="fr-FR" sz="2800" dirty="0" smtClean="0"/>
              <a:t>Polygones et rotations de polygones</a:t>
            </a:r>
          </a:p>
          <a:p>
            <a:r>
              <a:rPr lang="fr-FR" sz="2800" dirty="0" smtClean="0"/>
              <a:t>Mise en valeur des propriétés géométriques</a:t>
            </a:r>
          </a:p>
          <a:p>
            <a:r>
              <a:rPr lang="fr-FR" sz="2800" i="1" dirty="0" smtClean="0">
                <a:solidFill>
                  <a:srgbClr val="8F5C14"/>
                </a:solidFill>
              </a:rPr>
              <a:t>Mode exercice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2.a. En 2D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219150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2.a.4. Organiser des exercices</a:t>
            </a:r>
            <a:br>
              <a:rPr lang="fr-FR" sz="4000" dirty="0" smtClean="0"/>
            </a:br>
            <a:r>
              <a:rPr lang="fr-FR" sz="4000" dirty="0" smtClean="0"/>
              <a:t>(Le principe : voir la figure à produire)</a:t>
            </a:r>
            <a:endParaRPr lang="fr-FR" sz="4000" dirty="0"/>
          </a:p>
        </p:txBody>
      </p:sp>
      <p:pic>
        <p:nvPicPr>
          <p:cNvPr id="2" name="Image 1" descr="PrepareEx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185"/>
            <a:ext cx="9144000" cy="4689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275" y="2507734"/>
            <a:ext cx="3766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F5C14"/>
                </a:solidFill>
              </a:rPr>
              <a:t>huit.re</a:t>
            </a:r>
            <a:r>
              <a:rPr lang="fr-FR" sz="2400" dirty="0">
                <a:solidFill>
                  <a:srgbClr val="8F5C14"/>
                </a:solidFill>
              </a:rPr>
              <a:t>/ModeExercice_Ex1 </a:t>
            </a:r>
          </a:p>
        </p:txBody>
      </p:sp>
    </p:spTree>
    <p:extLst>
      <p:ext uri="{BB962C8B-B14F-4D97-AF65-F5344CB8AC3E}">
        <p14:creationId xmlns:p14="http://schemas.microsoft.com/office/powerpoint/2010/main" val="205612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2.a.4. Organiser des exercices</a:t>
            </a:r>
            <a:br>
              <a:rPr lang="fr-FR" sz="4000" dirty="0" smtClean="0"/>
            </a:br>
            <a:r>
              <a:rPr lang="fr-FR" sz="4000" dirty="0" smtClean="0"/>
              <a:t>(Un exemple – non simple)</a:t>
            </a:r>
            <a:endParaRPr lang="fr-FR" sz="4000" dirty="0"/>
          </a:p>
        </p:txBody>
      </p:sp>
      <p:pic>
        <p:nvPicPr>
          <p:cNvPr id="3" name="Image 2" descr="Exercic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943100"/>
            <a:ext cx="4856536" cy="4749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5956300"/>
            <a:ext cx="3766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F5C14"/>
                </a:solidFill>
              </a:rPr>
              <a:t>huit.re</a:t>
            </a:r>
            <a:r>
              <a:rPr lang="fr-FR" sz="2400" dirty="0">
                <a:solidFill>
                  <a:srgbClr val="8F5C14"/>
                </a:solidFill>
              </a:rPr>
              <a:t>/</a:t>
            </a:r>
            <a:r>
              <a:rPr lang="fr-FR" sz="2400" dirty="0" smtClean="0">
                <a:solidFill>
                  <a:srgbClr val="8F5C14"/>
                </a:solidFill>
              </a:rPr>
              <a:t>ModeExercice_Ex2 </a:t>
            </a:r>
            <a:endParaRPr lang="fr-FR" sz="2400" dirty="0">
              <a:solidFill>
                <a:srgbClr val="8F5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10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/>
          <a:lstStyle/>
          <a:p>
            <a:r>
              <a:rPr lang="fr-FR" sz="2800" dirty="0" smtClean="0"/>
              <a:t>Retour sur l’usage de base</a:t>
            </a:r>
          </a:p>
          <a:p>
            <a:r>
              <a:rPr lang="fr-FR" sz="2800" dirty="0" smtClean="0"/>
              <a:t>Les patrons du cube</a:t>
            </a:r>
          </a:p>
          <a:p>
            <a:r>
              <a:rPr lang="fr-FR" sz="2800" dirty="0" smtClean="0"/>
              <a:t>Pivoter vers le haut ou vers la gauche</a:t>
            </a:r>
          </a:p>
          <a:p>
            <a:r>
              <a:rPr lang="fr-FR" sz="2800" dirty="0" smtClean="0"/>
              <a:t>Exemple de l’octaèdre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2.b. En 3D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241780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/>
          <a:lstStyle/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>Retour sur l’usage de base</a:t>
            </a:r>
          </a:p>
          <a:p>
            <a:r>
              <a:rPr lang="fr-FR" sz="2800" dirty="0" smtClean="0"/>
              <a:t>Les patrons du cube</a:t>
            </a:r>
          </a:p>
          <a:p>
            <a:r>
              <a:rPr lang="fr-FR" sz="2800" dirty="0" smtClean="0"/>
              <a:t>Le cube tronqué</a:t>
            </a:r>
          </a:p>
          <a:p>
            <a:r>
              <a:rPr lang="fr-FR" sz="2800" dirty="0" smtClean="0"/>
              <a:t>Pivoter vers le haut ou vers la gauche</a:t>
            </a:r>
          </a:p>
          <a:p>
            <a:r>
              <a:rPr lang="fr-FR" sz="2800" dirty="0" smtClean="0"/>
              <a:t>Exemple de l’octaèdre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2.b. En 3D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372491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697" y="274638"/>
            <a:ext cx="8887279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(1.1 Rotation en 3D d’un carré)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864189" y="2067026"/>
            <a:ext cx="3580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On construit un carré dans le plan du sol, on le recopie n fois, puis on ajoute une simple rotation (pivoter vers le haut)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7" name="Image 6" descr="LivreCurse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09" y="4411807"/>
            <a:ext cx="4868294" cy="2284072"/>
          </a:xfrm>
          <a:prstGeom prst="rect">
            <a:avLst/>
          </a:prstGeom>
        </p:spPr>
      </p:pic>
      <p:pic>
        <p:nvPicPr>
          <p:cNvPr id="9" name="Image 8" descr="CodeLivreCurse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" y="1889076"/>
            <a:ext cx="4343400" cy="387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5300" y="5874434"/>
            <a:ext cx="2481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linkClick r:id="rId4"/>
              </a:rPr>
              <a:t>https://huit.re/</a:t>
            </a:r>
            <a:r>
              <a:rPr lang="fr-FR" sz="2000" dirty="0" smtClean="0">
                <a:hlinkClick r:id="rId4"/>
              </a:rPr>
              <a:t>Livre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15770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1302" y="1812396"/>
            <a:ext cx="70936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B74D21"/>
                </a:solidFill>
              </a:rPr>
              <a:t>Exemple d’exploration dynamique</a:t>
            </a:r>
          </a:p>
          <a:p>
            <a:r>
              <a:rPr lang="fr-FR" sz="2400" dirty="0" smtClean="0">
                <a:solidFill>
                  <a:srgbClr val="B74D21"/>
                </a:solidFill>
              </a:rPr>
              <a:t>On construit une face, que l’on va répéter 4 fois … la figure construit ainsi toutes les arêtes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3" name="Image 2" descr="IntroCu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40" y="3012724"/>
            <a:ext cx="6252163" cy="3737195"/>
          </a:xfrm>
          <a:prstGeom prst="rect">
            <a:avLst/>
          </a:prstGeom>
        </p:spPr>
      </p:pic>
      <p:pic>
        <p:nvPicPr>
          <p:cNvPr id="5" name="Image 4" descr="CodeIntroCu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2" y="3362613"/>
            <a:ext cx="3708400" cy="2184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1302" y="5924034"/>
            <a:ext cx="3325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linkClick r:id="rId4"/>
              </a:rPr>
              <a:t>https://huit.re/</a:t>
            </a:r>
            <a:r>
              <a:rPr lang="fr-FR" sz="2000" dirty="0" smtClean="0">
                <a:hlinkClick r:id="rId4"/>
              </a:rPr>
              <a:t>Cube4Carres</a:t>
            </a:r>
            <a:endParaRPr lang="fr-FR" sz="2000" dirty="0" smtClean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(2.1 Cube avec 4 carrés - a)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6612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1302" y="1945436"/>
            <a:ext cx="709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L’itération de 4 faces avant la rotation des faces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4" name="Image 3" descr="Cube4f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0" y="2734621"/>
            <a:ext cx="7645400" cy="2717800"/>
          </a:xfrm>
          <a:prstGeom prst="rect">
            <a:avLst/>
          </a:prstGeom>
        </p:spPr>
      </p:pic>
      <p:pic>
        <p:nvPicPr>
          <p:cNvPr id="6" name="Image 5" descr="CodeCube4fa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" y="3290119"/>
            <a:ext cx="4279900" cy="33782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(2.2 Cube avec 4 carrés - b)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0502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45884" y="1837356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Ajout de la dernière ligne (surligné jaune) pour finaliser le cube.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3" name="Image 2" descr="CubePar4car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80" y="2575452"/>
            <a:ext cx="4151801" cy="3733317"/>
          </a:xfrm>
          <a:prstGeom prst="rect">
            <a:avLst/>
          </a:prstGeom>
        </p:spPr>
      </p:pic>
      <p:pic>
        <p:nvPicPr>
          <p:cNvPr id="7" name="Image 6" descr="CodeFinalCube4car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2" y="2575452"/>
            <a:ext cx="4279900" cy="3657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9981" y="6328785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Combien, et quelles sont les arêtes dessinées 2 fois ?</a:t>
            </a:r>
            <a:endParaRPr lang="fr-FR" sz="2400" dirty="0">
              <a:solidFill>
                <a:srgbClr val="B74D2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(2.3 Cube avec 4 carrés - c)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527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5989" y="193730"/>
            <a:ext cx="8556098" cy="1289297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(2.1 – utilisation </a:t>
            </a:r>
            <a:r>
              <a:rPr lang="fr-FR" sz="4000" dirty="0" err="1" smtClean="0"/>
              <a:t>algo</a:t>
            </a:r>
            <a:r>
              <a:rPr lang="fr-FR" sz="4000" dirty="0" smtClean="0"/>
              <a:t> – TQ vs répéter)</a:t>
            </a:r>
            <a:endParaRPr lang="fr-FR" sz="4000" dirty="0"/>
          </a:p>
        </p:txBody>
      </p:sp>
      <p:pic>
        <p:nvPicPr>
          <p:cNvPr id="3" name="Image 2" descr="RepeterLongErre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9" y="2537735"/>
            <a:ext cx="8902700" cy="40513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2987" y="1993712"/>
            <a:ext cx="6727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L’élève s’attend à 50 itérations (100:2), or il n’y en a que 25 !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79900" y="2601267"/>
            <a:ext cx="236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huit.re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/spirale4a</a:t>
            </a:r>
          </a:p>
        </p:txBody>
      </p:sp>
    </p:spTree>
    <p:extLst>
      <p:ext uri="{BB962C8B-B14F-4D97-AF65-F5344CB8AC3E}">
        <p14:creationId xmlns:p14="http://schemas.microsoft.com/office/powerpoint/2010/main" val="3756999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1301" y="1747123"/>
            <a:ext cx="847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B74D21"/>
                </a:solidFill>
              </a:rPr>
              <a:t>Prolongement possible de l’activité précédente</a:t>
            </a:r>
          </a:p>
          <a:p>
            <a:r>
              <a:rPr lang="fr-FR" sz="2400" dirty="0" smtClean="0">
                <a:solidFill>
                  <a:srgbClr val="B74D21"/>
                </a:solidFill>
              </a:rPr>
              <a:t>Un premier carré et un coté du carré du sol. 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4" name="Image 3" descr="Cubo1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58" y="2578120"/>
            <a:ext cx="4017056" cy="4185310"/>
          </a:xfrm>
          <a:prstGeom prst="rect">
            <a:avLst/>
          </a:prstGeom>
        </p:spPr>
      </p:pic>
      <p:pic>
        <p:nvPicPr>
          <p:cNvPr id="5" name="Image 4" descr="CodeCubo1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" y="2780770"/>
            <a:ext cx="4889500" cy="3746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41158" y="2876034"/>
            <a:ext cx="397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linkClick r:id="rId4"/>
              </a:rPr>
              <a:t>https://huit.re/</a:t>
            </a:r>
            <a:r>
              <a:rPr lang="fr-FR" sz="2000" dirty="0" smtClean="0">
                <a:hlinkClick r:id="rId4"/>
              </a:rPr>
              <a:t>CuboctaDansCube</a:t>
            </a:r>
            <a:endParaRPr lang="fr-FR" sz="2000" dirty="0" smtClean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(3.1 </a:t>
            </a:r>
            <a:r>
              <a:rPr lang="fr-FR" sz="3600" dirty="0" err="1" smtClean="0"/>
              <a:t>Cuboctaèdre</a:t>
            </a:r>
            <a:r>
              <a:rPr lang="fr-FR" sz="3600" dirty="0" smtClean="0"/>
              <a:t> dans cube - a)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4558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9697" y="1758996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4 carrés latéraux et le du carré du sol. 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3" name="Image 2" descr="Cubo5f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23" y="2769544"/>
            <a:ext cx="3543231" cy="3963792"/>
          </a:xfrm>
          <a:prstGeom prst="rect">
            <a:avLst/>
          </a:prstGeom>
        </p:spPr>
      </p:pic>
      <p:pic>
        <p:nvPicPr>
          <p:cNvPr id="6" name="Image 5" descr="CodeCubo5fa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0" y="2342251"/>
            <a:ext cx="5575300" cy="43942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(3.2 </a:t>
            </a:r>
            <a:r>
              <a:rPr lang="fr-FR" sz="3600" dirty="0" err="1" smtClean="0"/>
              <a:t>Cuboctaèdre</a:t>
            </a:r>
            <a:r>
              <a:rPr lang="fr-FR" sz="3600" dirty="0" smtClean="0"/>
              <a:t> dans cube - b)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3679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9697" y="1758996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Le carré final (du haut)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4" name="Image 3" descr="Cubo6f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51" y="2220661"/>
            <a:ext cx="3950127" cy="4475219"/>
          </a:xfrm>
          <a:prstGeom prst="rect">
            <a:avLst/>
          </a:prstGeom>
        </p:spPr>
      </p:pic>
      <p:pic>
        <p:nvPicPr>
          <p:cNvPr id="5" name="Image 4" descr="CodeCubo6fa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1" y="2619180"/>
            <a:ext cx="4889500" cy="40767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.1. Généralités </a:t>
            </a:r>
            <a:r>
              <a:rPr lang="fr-FR" sz="4800" dirty="0"/>
              <a:t>3D au </a:t>
            </a:r>
            <a:r>
              <a:rPr lang="fr-FR" sz="4800" dirty="0" smtClean="0"/>
              <a:t>collège</a:t>
            </a:r>
            <a:br>
              <a:rPr lang="fr-FR" sz="4800" dirty="0" smtClean="0"/>
            </a:br>
            <a:r>
              <a:rPr lang="fr-FR" sz="3600" dirty="0" smtClean="0"/>
              <a:t>(3.3 </a:t>
            </a:r>
            <a:r>
              <a:rPr lang="fr-FR" sz="3600" dirty="0" err="1" smtClean="0"/>
              <a:t>Cuboctaèdre</a:t>
            </a:r>
            <a:r>
              <a:rPr lang="fr-FR" sz="3600" dirty="0" smtClean="0"/>
              <a:t> dans cube - c)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089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/>
          <a:lstStyle/>
          <a:p>
            <a:r>
              <a:rPr lang="fr-FR" sz="2800" dirty="0" smtClean="0"/>
              <a:t>Retour sur l’usage de base</a:t>
            </a:r>
          </a:p>
          <a:p>
            <a:r>
              <a:rPr lang="fr-FR" sz="2800" i="1" dirty="0" smtClean="0">
                <a:solidFill>
                  <a:srgbClr val="8F5C14"/>
                </a:solidFill>
              </a:rPr>
              <a:t>Les patrons du cube</a:t>
            </a:r>
          </a:p>
          <a:p>
            <a:r>
              <a:rPr lang="fr-FR" sz="2800" dirty="0" smtClean="0"/>
              <a:t>Pivoter vers le haut ou vers la gauche</a:t>
            </a:r>
          </a:p>
          <a:p>
            <a:r>
              <a:rPr lang="fr-FR" sz="2800" dirty="0" smtClean="0"/>
              <a:t>Exemple de l’octaèdre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2.b. En 3D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836526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9697" y="1758996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On utilise le côté [AB] pour être fait avant la 4° - O pas le centre</a:t>
            </a:r>
            <a:endParaRPr lang="fr-FR" sz="2400" dirty="0">
              <a:solidFill>
                <a:srgbClr val="B74D2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.2. Patrons de cube</a:t>
            </a:r>
            <a:br>
              <a:rPr lang="fr-FR" sz="4800" dirty="0" smtClean="0"/>
            </a:br>
            <a:r>
              <a:rPr lang="fr-FR" sz="3600" dirty="0" smtClean="0"/>
              <a:t>(1 - Carré de côté [AB])</a:t>
            </a:r>
            <a:endParaRPr lang="fr-FR" sz="3600" dirty="0"/>
          </a:p>
        </p:txBody>
      </p:sp>
      <p:pic>
        <p:nvPicPr>
          <p:cNvPr id="2" name="Image 1" descr="CubeInitiatils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" y="2438400"/>
            <a:ext cx="81788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9697" y="1758996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Ajouter une face par un simple « pivoter vers le haut »</a:t>
            </a:r>
            <a:endParaRPr lang="fr-FR" sz="2400" dirty="0">
              <a:solidFill>
                <a:srgbClr val="B74D2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.2. Patrons de cube</a:t>
            </a:r>
            <a:br>
              <a:rPr lang="fr-FR" sz="4800" dirty="0" smtClean="0"/>
            </a:br>
            <a:r>
              <a:rPr lang="fr-FR" sz="3600" dirty="0" smtClean="0"/>
              <a:t>(2 - Face générique)</a:t>
            </a:r>
            <a:endParaRPr lang="fr-FR" sz="3600" dirty="0"/>
          </a:p>
        </p:txBody>
      </p:sp>
      <p:pic>
        <p:nvPicPr>
          <p:cNvPr id="3" name="Image 2" descr="CubeUne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62300"/>
            <a:ext cx="8940800" cy="264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8632" y="6165334"/>
            <a:ext cx="335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/Cube1PatronAB </a:t>
            </a:r>
          </a:p>
        </p:txBody>
      </p:sp>
    </p:spTree>
    <p:extLst>
      <p:ext uri="{BB962C8B-B14F-4D97-AF65-F5344CB8AC3E}">
        <p14:creationId xmlns:p14="http://schemas.microsoft.com/office/powerpoint/2010/main" val="80575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9697" y="1695496"/>
            <a:ext cx="84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Il suffit de répéter 3 fois … ou presque ..</a:t>
            </a:r>
            <a:endParaRPr lang="fr-FR" sz="2400" dirty="0">
              <a:solidFill>
                <a:srgbClr val="B74D2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.2. Patrons de cube</a:t>
            </a:r>
            <a:br>
              <a:rPr lang="fr-FR" sz="4800" dirty="0" smtClean="0"/>
            </a:br>
            <a:r>
              <a:rPr lang="fr-FR" sz="3600" dirty="0" smtClean="0"/>
              <a:t>(3 - Les 4 faces centrales)</a:t>
            </a:r>
            <a:endParaRPr lang="fr-FR" sz="3600" dirty="0"/>
          </a:p>
        </p:txBody>
      </p:sp>
      <p:pic>
        <p:nvPicPr>
          <p:cNvPr id="2" name="Image 1" descr="CubeQuatreFa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4" y="2187688"/>
            <a:ext cx="7211606" cy="45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8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.2. Patrons de cube</a:t>
            </a:r>
            <a:br>
              <a:rPr lang="fr-FR" sz="4800" dirty="0" smtClean="0"/>
            </a:br>
            <a:r>
              <a:rPr lang="fr-FR" sz="3600" dirty="0" smtClean="0"/>
              <a:t>(4 - Les deux dernières  faces)</a:t>
            </a:r>
            <a:endParaRPr lang="fr-FR" sz="3600" dirty="0"/>
          </a:p>
        </p:txBody>
      </p:sp>
      <p:pic>
        <p:nvPicPr>
          <p:cNvPr id="3" name="Image 2" descr="Cube2dernieresFa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1" y="1757010"/>
            <a:ext cx="6731000" cy="49676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7175" y="5987534"/>
            <a:ext cx="3384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/Cube1PatronOA </a:t>
            </a:r>
          </a:p>
        </p:txBody>
      </p:sp>
    </p:spTree>
    <p:extLst>
      <p:ext uri="{BB962C8B-B14F-4D97-AF65-F5344CB8AC3E}">
        <p14:creationId xmlns:p14="http://schemas.microsoft.com/office/powerpoint/2010/main" val="11025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.2. Patrons de cube</a:t>
            </a:r>
            <a:br>
              <a:rPr lang="fr-FR" sz="4800" dirty="0" smtClean="0"/>
            </a:br>
            <a:r>
              <a:rPr lang="fr-FR" sz="3600" dirty="0" smtClean="0"/>
              <a:t>(5 - Quatre patrons ensemble)</a:t>
            </a:r>
            <a:endParaRPr lang="fr-FR" sz="3600" dirty="0"/>
          </a:p>
        </p:txBody>
      </p:sp>
      <p:pic>
        <p:nvPicPr>
          <p:cNvPr id="2" name="Image 1" descr="Cube4PatronsTort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03" y="1781918"/>
            <a:ext cx="4584699" cy="4971123"/>
          </a:xfrm>
          <a:prstGeom prst="rect">
            <a:avLst/>
          </a:prstGeom>
        </p:spPr>
      </p:pic>
      <p:pic>
        <p:nvPicPr>
          <p:cNvPr id="4" name="Image 3" descr="Code4patr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27918"/>
            <a:ext cx="2895600" cy="4979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409" y="6353918"/>
            <a:ext cx="3475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/Cube4PatronsAB </a:t>
            </a:r>
          </a:p>
        </p:txBody>
      </p:sp>
    </p:spTree>
    <p:extLst>
      <p:ext uri="{BB962C8B-B14F-4D97-AF65-F5344CB8AC3E}">
        <p14:creationId xmlns:p14="http://schemas.microsoft.com/office/powerpoint/2010/main" val="245181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/>
          <a:lstStyle/>
          <a:p>
            <a:r>
              <a:rPr lang="fr-FR" sz="2800" dirty="0" smtClean="0"/>
              <a:t>Retour sur l’usage de base</a:t>
            </a:r>
          </a:p>
          <a:p>
            <a:r>
              <a:rPr lang="fr-FR" sz="2800" dirty="0" smtClean="0"/>
              <a:t>Les patrons du cube</a:t>
            </a:r>
          </a:p>
          <a:p>
            <a:r>
              <a:rPr lang="fr-FR" sz="2800" i="1" dirty="0" smtClean="0">
                <a:solidFill>
                  <a:srgbClr val="8F5C14"/>
                </a:solidFill>
              </a:rPr>
              <a:t>Pivoter vers le haut ou vers la gauche</a:t>
            </a:r>
          </a:p>
          <a:p>
            <a:r>
              <a:rPr lang="fr-FR" sz="2800" dirty="0" smtClean="0"/>
              <a:t>Exemple de l’octaèdre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2.b. En 3D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00069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(2.2 – utilisation </a:t>
            </a:r>
            <a:r>
              <a:rPr lang="fr-FR" sz="4000" dirty="0" err="1" smtClean="0"/>
              <a:t>algo</a:t>
            </a:r>
            <a:r>
              <a:rPr lang="fr-FR" sz="4000" dirty="0" smtClean="0"/>
              <a:t> – TQ vs répéter)</a:t>
            </a:r>
            <a:endParaRPr lang="fr-FR" sz="4000" dirty="0"/>
          </a:p>
        </p:txBody>
      </p:sp>
      <p:pic>
        <p:nvPicPr>
          <p:cNvPr id="2" name="Image 1" descr="RepriseCorrec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" y="3206790"/>
            <a:ext cx="8896260" cy="33995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987" y="1993712"/>
            <a:ext cx="7497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Plusieurs solutions dont celle de rajouter un variable locale pour que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L’instruction « répéter » soit toujours évaluée de la même façon.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8400" y="3340100"/>
            <a:ext cx="236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hlinkClick r:id="rId3"/>
              </a:rPr>
              <a:t>huit.re</a:t>
            </a:r>
            <a:r>
              <a:rPr lang="fr-FR" sz="2400" u="sng" dirty="0">
                <a:hlinkClick r:id="rId3"/>
              </a:rPr>
              <a:t>/spirale4b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871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.3. </a:t>
            </a:r>
            <a:r>
              <a:rPr lang="fr-FR" sz="4800" dirty="0"/>
              <a:t>V</a:t>
            </a:r>
            <a:r>
              <a:rPr lang="fr-FR" sz="4800" dirty="0" smtClean="0"/>
              <a:t>ers le haut/ a gauche</a:t>
            </a:r>
            <a:br>
              <a:rPr lang="fr-FR" sz="4800" dirty="0" smtClean="0"/>
            </a:br>
            <a:r>
              <a:rPr lang="fr-FR" sz="3600" dirty="0" smtClean="0"/>
              <a:t>(1. Patron pyramide – Faces - 1)</a:t>
            </a:r>
            <a:endParaRPr lang="fr-FR" sz="3600" dirty="0"/>
          </a:p>
        </p:txBody>
      </p:sp>
      <p:pic>
        <p:nvPicPr>
          <p:cNvPr id="5" name="Image 4" descr="PatronPyra_Etap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9" y="1676400"/>
            <a:ext cx="5279321" cy="1949450"/>
          </a:xfrm>
          <a:prstGeom prst="rect">
            <a:avLst/>
          </a:prstGeom>
        </p:spPr>
      </p:pic>
      <p:pic>
        <p:nvPicPr>
          <p:cNvPr id="6" name="Image 5" descr="PatronPyra_Etape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702050"/>
            <a:ext cx="5533321" cy="3097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4660" y="5739368"/>
            <a:ext cx="289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/PatronTetra1 </a:t>
            </a:r>
          </a:p>
        </p:txBody>
      </p:sp>
    </p:spTree>
    <p:extLst>
      <p:ext uri="{BB962C8B-B14F-4D97-AF65-F5344CB8AC3E}">
        <p14:creationId xmlns:p14="http://schemas.microsoft.com/office/powerpoint/2010/main" val="316322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.3. </a:t>
            </a:r>
            <a:r>
              <a:rPr lang="fr-FR" sz="4800" dirty="0"/>
              <a:t>V</a:t>
            </a:r>
            <a:r>
              <a:rPr lang="fr-FR" sz="4800" dirty="0" smtClean="0"/>
              <a:t>ers le haut/ a gauche</a:t>
            </a:r>
            <a:br>
              <a:rPr lang="fr-FR" sz="4800" dirty="0" smtClean="0"/>
            </a:br>
            <a:r>
              <a:rPr lang="fr-FR" sz="3600" dirty="0" smtClean="0"/>
              <a:t>(2 – Replacer la tortue dans le plan)</a:t>
            </a:r>
            <a:endParaRPr lang="fr-FR" sz="3600" dirty="0"/>
          </a:p>
        </p:txBody>
      </p:sp>
      <p:pic>
        <p:nvPicPr>
          <p:cNvPr id="2" name="Image 1" descr="PatronPyra_Etape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882900"/>
            <a:ext cx="8343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.3. </a:t>
            </a:r>
            <a:r>
              <a:rPr lang="fr-FR" sz="4800" dirty="0"/>
              <a:t>V</a:t>
            </a:r>
            <a:r>
              <a:rPr lang="fr-FR" sz="4800" dirty="0" smtClean="0"/>
              <a:t>ers le haut/ a gauche</a:t>
            </a:r>
            <a:br>
              <a:rPr lang="fr-FR" sz="4800" dirty="0" smtClean="0"/>
            </a:br>
            <a:r>
              <a:rPr lang="fr-FR" sz="3600" dirty="0" smtClean="0"/>
              <a:t>(3. Inversion Pivoter / Tourner)</a:t>
            </a:r>
            <a:endParaRPr lang="fr-FR" sz="3600" dirty="0"/>
          </a:p>
        </p:txBody>
      </p:sp>
      <p:pic>
        <p:nvPicPr>
          <p:cNvPr id="3" name="Image 2" descr="InversionTournerPiv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02" y="1921130"/>
            <a:ext cx="6172200" cy="48225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9697" y="2673396"/>
            <a:ext cx="2132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Le tourner droite 60° après le pivoter est ici inversé, il est placé avant : on voit que la face n’est plus dans le plan.</a:t>
            </a:r>
            <a:endParaRPr lang="fr-FR" sz="2400" dirty="0">
              <a:solidFill>
                <a:srgbClr val="B74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.3. </a:t>
            </a:r>
            <a:r>
              <a:rPr lang="fr-FR" sz="4800" dirty="0"/>
              <a:t>V</a:t>
            </a:r>
            <a:r>
              <a:rPr lang="fr-FR" sz="4800" dirty="0" smtClean="0"/>
              <a:t>ers le haut/ a gauche</a:t>
            </a:r>
            <a:br>
              <a:rPr lang="fr-FR" sz="4800" dirty="0" smtClean="0"/>
            </a:br>
            <a:r>
              <a:rPr lang="fr-FR" sz="3600" dirty="0" smtClean="0"/>
              <a:t>(4. Les 4 faces)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538399" y="1842399"/>
            <a:ext cx="822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Ici, il n’y a pas de coloriage car les faces ne sont pas fermées.</a:t>
            </a:r>
            <a:endParaRPr lang="fr-FR" sz="2400" dirty="0">
              <a:solidFill>
                <a:srgbClr val="B74D21"/>
              </a:solidFill>
            </a:endParaRPr>
          </a:p>
        </p:txBody>
      </p:sp>
      <p:pic>
        <p:nvPicPr>
          <p:cNvPr id="2" name="Image 1" descr="PatronPyra_Etap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73396"/>
            <a:ext cx="7267146" cy="401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460" y="6187301"/>
            <a:ext cx="289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/PatronTetra1 </a:t>
            </a:r>
          </a:p>
        </p:txBody>
      </p:sp>
    </p:spTree>
    <p:extLst>
      <p:ext uri="{BB962C8B-B14F-4D97-AF65-F5344CB8AC3E}">
        <p14:creationId xmlns:p14="http://schemas.microsoft.com/office/powerpoint/2010/main" val="31149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731224"/>
          </a:xfrm>
        </p:spPr>
        <p:txBody>
          <a:bodyPr/>
          <a:lstStyle/>
          <a:p>
            <a:r>
              <a:rPr lang="fr-FR" sz="2800" dirty="0" smtClean="0"/>
              <a:t>Retour sur l’usage de base</a:t>
            </a:r>
          </a:p>
          <a:p>
            <a:r>
              <a:rPr lang="fr-FR" sz="2800" dirty="0" smtClean="0"/>
              <a:t>Les patrons du cube</a:t>
            </a:r>
          </a:p>
          <a:p>
            <a:r>
              <a:rPr lang="fr-FR" sz="2800" dirty="0" smtClean="0"/>
              <a:t>Pivoter vers le haut ou vers la gauche</a:t>
            </a:r>
          </a:p>
          <a:p>
            <a:r>
              <a:rPr lang="fr-FR" sz="2800" i="1" dirty="0" smtClean="0">
                <a:solidFill>
                  <a:srgbClr val="8F5C14"/>
                </a:solidFill>
              </a:rPr>
              <a:t>Exemple de l’octaèdre</a:t>
            </a:r>
          </a:p>
          <a:p>
            <a:pPr marL="0" indent="0">
              <a:buNone/>
            </a:pPr>
            <a:endParaRPr lang="fr-FR" i="1" dirty="0">
              <a:solidFill>
                <a:srgbClr val="8F5C14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2.b. En 3D au collège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3647536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.4. L’octaèdre</a:t>
            </a:r>
            <a:br>
              <a:rPr lang="fr-FR" sz="4800" dirty="0" smtClean="0"/>
            </a:br>
            <a:r>
              <a:rPr lang="fr-FR" sz="3600" dirty="0" smtClean="0"/>
              <a:t>(1. La face du sol)</a:t>
            </a:r>
            <a:endParaRPr lang="fr-FR" sz="3600" dirty="0"/>
          </a:p>
        </p:txBody>
      </p:sp>
      <p:pic>
        <p:nvPicPr>
          <p:cNvPr id="3" name="Image 2" descr="Octa_InitS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489200"/>
            <a:ext cx="7988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.4. L’octaèdre</a:t>
            </a:r>
            <a:br>
              <a:rPr lang="fr-FR" sz="4800" dirty="0" smtClean="0"/>
            </a:br>
            <a:r>
              <a:rPr lang="fr-FR" sz="3600" dirty="0" smtClean="0"/>
              <a:t>(2. Face gauche et droite)</a:t>
            </a:r>
            <a:endParaRPr lang="fr-FR" sz="3600" dirty="0"/>
          </a:p>
        </p:txBody>
      </p:sp>
      <p:pic>
        <p:nvPicPr>
          <p:cNvPr id="4" name="Image 3" descr="Octa_FacesGet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737208"/>
            <a:ext cx="8944702" cy="39870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9697" y="1847896"/>
            <a:ext cx="860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On aurait pu mettre une seule face avec un paramètre (+1 ou -1)</a:t>
            </a:r>
            <a:endParaRPr lang="fr-FR" sz="2400" dirty="0">
              <a:solidFill>
                <a:srgbClr val="B74D2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4014" y="6038334"/>
            <a:ext cx="285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/OctaPatron1 </a:t>
            </a:r>
          </a:p>
        </p:txBody>
      </p:sp>
    </p:spTree>
    <p:extLst>
      <p:ext uri="{BB962C8B-B14F-4D97-AF65-F5344CB8AC3E}">
        <p14:creationId xmlns:p14="http://schemas.microsoft.com/office/powerpoint/2010/main" val="361199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.4. L’octaèdre</a:t>
            </a:r>
            <a:br>
              <a:rPr lang="fr-FR" sz="4800" dirty="0" smtClean="0"/>
            </a:br>
            <a:r>
              <a:rPr lang="fr-FR" sz="3600" dirty="0" smtClean="0"/>
              <a:t>(3. La sixième face)</a:t>
            </a:r>
            <a:endParaRPr lang="fr-FR" sz="3600" dirty="0"/>
          </a:p>
        </p:txBody>
      </p:sp>
      <p:pic>
        <p:nvPicPr>
          <p:cNvPr id="2" name="Image 1" descr="Octa_Ajout1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" y="2527300"/>
            <a:ext cx="8940800" cy="4114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9697" y="1847896"/>
            <a:ext cx="860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… et positionnement de la tortue pour les deux dernières faces</a:t>
            </a:r>
            <a:endParaRPr lang="fr-FR" sz="2400" dirty="0">
              <a:solidFill>
                <a:srgbClr val="B74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2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.4. L’octaèdre</a:t>
            </a:r>
            <a:br>
              <a:rPr lang="fr-FR" sz="4800" dirty="0" smtClean="0"/>
            </a:br>
            <a:r>
              <a:rPr lang="fr-FR" sz="3600" dirty="0" smtClean="0"/>
              <a:t>(4. Détail du repositionnement de la tortue)</a:t>
            </a:r>
            <a:endParaRPr lang="fr-FR" sz="3600" dirty="0"/>
          </a:p>
        </p:txBody>
      </p:sp>
      <p:pic>
        <p:nvPicPr>
          <p:cNvPr id="3" name="Image 2" descr="DetailAjouterUne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78" y="1481137"/>
            <a:ext cx="5168322" cy="53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2.b</a:t>
            </a:r>
            <a:r>
              <a:rPr lang="fr-FR" sz="4800" dirty="0" smtClean="0"/>
              <a:t>.4. L’octaèdre</a:t>
            </a:r>
            <a:br>
              <a:rPr lang="fr-FR" sz="4800" dirty="0" smtClean="0"/>
            </a:br>
            <a:r>
              <a:rPr lang="fr-FR" sz="3600" dirty="0" smtClean="0"/>
              <a:t>(6. Autres patrons)</a:t>
            </a:r>
            <a:endParaRPr lang="fr-FR" sz="3600" dirty="0"/>
          </a:p>
        </p:txBody>
      </p:sp>
      <p:pic>
        <p:nvPicPr>
          <p:cNvPr id="2" name="Image 1" descr="OctaPatrons1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3746"/>
            <a:ext cx="9144000" cy="2696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4670" y="5924034"/>
            <a:ext cx="3533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/Octaedre6Patrons </a:t>
            </a:r>
          </a:p>
        </p:txBody>
      </p:sp>
    </p:spTree>
    <p:extLst>
      <p:ext uri="{BB962C8B-B14F-4D97-AF65-F5344CB8AC3E}">
        <p14:creationId xmlns:p14="http://schemas.microsoft.com/office/powerpoint/2010/main" val="185082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(3.1 – utilisation mathématique)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5330617" y="2141394"/>
            <a:ext cx="335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On sait que :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(MN) // (QR) et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(NP) // (RS).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Que peut-on dire des droites (MP) et (QS) ?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" name="Image 2" descr="Spirale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0" y="1776222"/>
            <a:ext cx="4851400" cy="4978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30617" y="4749800"/>
            <a:ext cx="2364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solidFill>
                  <a:srgbClr val="0000FF"/>
                </a:solidFill>
              </a:rPr>
              <a:t>Cette illustration</a:t>
            </a:r>
          </a:p>
          <a:p>
            <a:r>
              <a:rPr lang="fr-FR" sz="2400" u="sng" dirty="0">
                <a:solidFill>
                  <a:srgbClr val="0000FF"/>
                </a:solidFill>
              </a:rPr>
              <a:t>e</a:t>
            </a:r>
            <a:r>
              <a:rPr lang="fr-FR" sz="2400" u="sng" dirty="0" smtClean="0">
                <a:solidFill>
                  <a:srgbClr val="0000FF"/>
                </a:solidFill>
              </a:rPr>
              <a:t>t les suivantes</a:t>
            </a:r>
          </a:p>
          <a:p>
            <a:endParaRPr lang="fr-FR" sz="2400" u="sng" dirty="0">
              <a:solidFill>
                <a:srgbClr val="0000FF"/>
              </a:solidFill>
            </a:endParaRPr>
          </a:p>
          <a:p>
            <a:r>
              <a:rPr lang="fr-FR" sz="2400" u="sng" dirty="0" smtClean="0">
                <a:solidFill>
                  <a:srgbClr val="0000FF"/>
                </a:solidFill>
              </a:rPr>
              <a:t>huit.re</a:t>
            </a:r>
            <a:r>
              <a:rPr lang="fr-FR" sz="2400" u="sng" dirty="0">
                <a:solidFill>
                  <a:srgbClr val="0000FF"/>
                </a:solidFill>
              </a:rPr>
              <a:t>/</a:t>
            </a:r>
            <a:r>
              <a:rPr lang="fr-FR" sz="2400" u="sng" dirty="0" smtClean="0">
                <a:solidFill>
                  <a:srgbClr val="0000FF"/>
                </a:solidFill>
              </a:rPr>
              <a:t>spirale4c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6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4" y="2604177"/>
            <a:ext cx="8001000" cy="2632517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rgbClr val="8F5C14"/>
                </a:solidFill>
              </a:rPr>
              <a:t>Retour sur l’utilisation de la « position de la tortue »</a:t>
            </a:r>
          </a:p>
          <a:p>
            <a:r>
              <a:rPr lang="fr-FR" sz="2800" dirty="0" smtClean="0"/>
              <a:t>Quelques figures de Eric </a:t>
            </a:r>
            <a:r>
              <a:rPr lang="fr-FR" sz="2800" dirty="0" err="1" smtClean="0"/>
              <a:t>Hakenholz</a:t>
            </a:r>
            <a:r>
              <a:rPr lang="fr-FR" sz="2800" dirty="0" smtClean="0"/>
              <a:t> (collège)</a:t>
            </a:r>
          </a:p>
          <a:p>
            <a:r>
              <a:rPr lang="fr-FR" sz="2800" dirty="0" smtClean="0"/>
              <a:t>Pavages par rotation</a:t>
            </a:r>
          </a:p>
          <a:p>
            <a:r>
              <a:rPr lang="fr-FR" sz="2800" dirty="0" smtClean="0"/>
              <a:t>Exercices algébriques (lycée)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2.c. Autres utilisations scolaires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1969830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.c1 « Position de la tortue »</a:t>
            </a:r>
            <a:br>
              <a:rPr lang="fr-FR" sz="4800" dirty="0" smtClean="0"/>
            </a:br>
            <a:r>
              <a:rPr lang="fr-FR" sz="3600" dirty="0" smtClean="0"/>
              <a:t>(1.1 - Rappels sur l’orthocentre - Euler)</a:t>
            </a:r>
            <a:endParaRPr lang="fr-FR" sz="3600" dirty="0"/>
          </a:p>
        </p:txBody>
      </p:sp>
      <p:pic>
        <p:nvPicPr>
          <p:cNvPr id="2" name="Image 1" descr="RappelsMa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184400"/>
            <a:ext cx="5384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.c1 « Position de la tortue »</a:t>
            </a:r>
            <a:br>
              <a:rPr lang="fr-FR" sz="4800" dirty="0" smtClean="0"/>
            </a:br>
            <a:r>
              <a:rPr lang="fr-FR" sz="3600" dirty="0" smtClean="0"/>
              <a:t>(1.2 - Orthocentre – trace de la tortue)</a:t>
            </a:r>
            <a:endParaRPr lang="fr-FR" sz="3600" dirty="0"/>
          </a:p>
        </p:txBody>
      </p:sp>
      <p:pic>
        <p:nvPicPr>
          <p:cNvPr id="3" name="Image 2" descr="PlacementdeHparEu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693111"/>
            <a:ext cx="7378700" cy="50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.c1 « Position de la tortue »</a:t>
            </a:r>
            <a:br>
              <a:rPr lang="fr-FR" sz="4800" dirty="0" smtClean="0"/>
            </a:br>
            <a:r>
              <a:rPr lang="fr-FR" sz="3600" dirty="0" smtClean="0"/>
              <a:t>(1.3 - Orthocentre – Trois traces à la tortue)</a:t>
            </a:r>
            <a:endParaRPr lang="fr-FR" sz="3600" dirty="0"/>
          </a:p>
        </p:txBody>
      </p:sp>
      <p:pic>
        <p:nvPicPr>
          <p:cNvPr id="2" name="Image 1" descr="Les3tracesOrthocen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4" y="2108200"/>
            <a:ext cx="8594438" cy="36361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517" y="6165334"/>
            <a:ext cx="3619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DroiteEulerTortue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0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.c1 « Position de la tortue »</a:t>
            </a:r>
            <a:br>
              <a:rPr lang="fr-FR" sz="4800" dirty="0" smtClean="0"/>
            </a:br>
            <a:r>
              <a:rPr lang="fr-FR" sz="3600" dirty="0" smtClean="0"/>
              <a:t>(2 – Droite d’Euler)</a:t>
            </a:r>
            <a:endParaRPr lang="fr-FR" sz="3600" dirty="0"/>
          </a:p>
        </p:txBody>
      </p:sp>
      <p:pic>
        <p:nvPicPr>
          <p:cNvPr id="3" name="Image 2" descr="DroiteEu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2" y="1745030"/>
            <a:ext cx="6527800" cy="50367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097" y="2089196"/>
            <a:ext cx="2132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B74D21"/>
                </a:solidFill>
              </a:rPr>
              <a:t>Comme on trace des </a:t>
            </a:r>
            <a:r>
              <a:rPr lang="fr-FR" sz="2400" dirty="0" err="1" smtClean="0">
                <a:solidFill>
                  <a:srgbClr val="B74D21"/>
                </a:solidFill>
              </a:rPr>
              <a:t>demi-médianes,pour</a:t>
            </a:r>
            <a:r>
              <a:rPr lang="fr-FR" sz="2400" dirty="0" smtClean="0">
                <a:solidFill>
                  <a:srgbClr val="B74D21"/>
                </a:solidFill>
              </a:rPr>
              <a:t> construire H, le point G apparaît comme point de rencontre de ces demi-médianes, qu’il soit marqué ou non …</a:t>
            </a:r>
            <a:endParaRPr lang="fr-FR" sz="2400" dirty="0">
              <a:solidFill>
                <a:srgbClr val="B74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.c1 « Position de la tortue »</a:t>
            </a:r>
            <a:br>
              <a:rPr lang="fr-FR" sz="4800" dirty="0" smtClean="0"/>
            </a:br>
            <a:r>
              <a:rPr lang="fr-FR" sz="3600" dirty="0" smtClean="0"/>
              <a:t>(3 – Propriété isobarycentre d’un tétraèdre)</a:t>
            </a:r>
            <a:endParaRPr lang="fr-FR" sz="3600" dirty="0"/>
          </a:p>
        </p:txBody>
      </p:sp>
      <p:pic>
        <p:nvPicPr>
          <p:cNvPr id="4" name="Image 3" descr="TraceIsoBarTetr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754567"/>
            <a:ext cx="7797800" cy="4976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718" y="2444234"/>
            <a:ext cx="354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IsobarTetraTortue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7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4" y="2604177"/>
            <a:ext cx="8001000" cy="2632517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Retour sur l’utilisation de la « position de la tortue »</a:t>
            </a:r>
          </a:p>
          <a:p>
            <a:r>
              <a:rPr lang="fr-FR" sz="2800" i="1" dirty="0" smtClean="0">
                <a:solidFill>
                  <a:srgbClr val="8F5C14"/>
                </a:solidFill>
              </a:rPr>
              <a:t>Quelques figures de Eric </a:t>
            </a:r>
            <a:r>
              <a:rPr lang="fr-FR" sz="2800" i="1" dirty="0" err="1" smtClean="0">
                <a:solidFill>
                  <a:srgbClr val="8F5C14"/>
                </a:solidFill>
              </a:rPr>
              <a:t>Hakenholz</a:t>
            </a:r>
            <a:r>
              <a:rPr lang="fr-FR" sz="2800" i="1" dirty="0" smtClean="0">
                <a:solidFill>
                  <a:srgbClr val="8F5C14"/>
                </a:solidFill>
              </a:rPr>
              <a:t> (collège)</a:t>
            </a:r>
          </a:p>
          <a:p>
            <a:r>
              <a:rPr lang="fr-FR" sz="2800" dirty="0" smtClean="0"/>
              <a:t>Pavages par rotation</a:t>
            </a:r>
          </a:p>
          <a:p>
            <a:r>
              <a:rPr lang="fr-FR" sz="2800" dirty="0" smtClean="0"/>
              <a:t>Exercices algébriques (lycée)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2.c. Autres utilisations scolaires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408365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.c2 Figures de l’auteur</a:t>
            </a:r>
            <a:br>
              <a:rPr lang="fr-FR" sz="4800" dirty="0" smtClean="0"/>
            </a:br>
            <a:r>
              <a:rPr lang="fr-FR" sz="3600" dirty="0" smtClean="0"/>
              <a:t>(1 – Mécano à la tortue)</a:t>
            </a:r>
            <a:endParaRPr lang="fr-FR" sz="3600" dirty="0"/>
          </a:p>
        </p:txBody>
      </p:sp>
      <p:pic>
        <p:nvPicPr>
          <p:cNvPr id="2" name="Image 1" descr="Capture d’écran 2016-08-30 à 19.3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955800"/>
            <a:ext cx="7594118" cy="4699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5900" y="3848100"/>
            <a:ext cx="336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inegalite_Tr_EH</a:t>
            </a:r>
            <a:endParaRPr lang="fr-FR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5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.c2 Figures de l’auteur</a:t>
            </a:r>
            <a:br>
              <a:rPr lang="fr-FR" sz="4800" dirty="0" smtClean="0"/>
            </a:br>
            <a:r>
              <a:rPr lang="fr-FR" sz="3600" dirty="0" smtClean="0"/>
              <a:t>(2 – Apprendre la dichotomie)</a:t>
            </a:r>
            <a:endParaRPr lang="fr-FR" sz="3600" dirty="0"/>
          </a:p>
        </p:txBody>
      </p:sp>
      <p:pic>
        <p:nvPicPr>
          <p:cNvPr id="3" name="Image 2" descr="Capture d’écran 2016-08-31 à 09.2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1418"/>
            <a:ext cx="7924800" cy="2738940"/>
          </a:xfrm>
          <a:prstGeom prst="rect">
            <a:avLst/>
          </a:prstGeom>
        </p:spPr>
      </p:pic>
      <p:pic>
        <p:nvPicPr>
          <p:cNvPr id="4" name="Image 3" descr="Capture d’écran 2016-08-31 à 09.22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469180"/>
            <a:ext cx="7912100" cy="23494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35100" y="3994815"/>
            <a:ext cx="375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dicho_rac_carr_EH</a:t>
            </a:r>
            <a:endParaRPr lang="fr-FR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.c2 Figures de l’auteur</a:t>
            </a:r>
            <a:br>
              <a:rPr lang="fr-FR" sz="4800" dirty="0" smtClean="0"/>
            </a:br>
            <a:r>
              <a:rPr lang="fr-FR" sz="3600" dirty="0" smtClean="0"/>
              <a:t>(3 – Placer des décimaux – 5°)</a:t>
            </a:r>
            <a:endParaRPr lang="fr-FR" sz="3600" dirty="0"/>
          </a:p>
        </p:txBody>
      </p:sp>
      <p:pic>
        <p:nvPicPr>
          <p:cNvPr id="2" name="Image 1" descr="Capture d’écran 2016-08-31 à 09.3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997674"/>
            <a:ext cx="7188200" cy="2694618"/>
          </a:xfrm>
          <a:prstGeom prst="rect">
            <a:avLst/>
          </a:prstGeom>
        </p:spPr>
      </p:pic>
      <p:pic>
        <p:nvPicPr>
          <p:cNvPr id="5" name="Image 4" descr="Capture d’écran 2016-08-31 à 09.3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979389"/>
            <a:ext cx="7150100" cy="17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(3.2 – utilisation mathématique)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5330617" y="2141394"/>
            <a:ext cx="3351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élèves connaissent cette situation (Thalès)</a:t>
            </a: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(MN) // (BC) et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(NP) // (CD).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Alors on sait que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 (MP) // (BD).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2" name="Image 1" descr="Thales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" y="2141394"/>
            <a:ext cx="4775200" cy="3378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7663" y="5921938"/>
            <a:ext cx="8468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Mais les élèves sont-ils bien conscients des hypothèses initiales ?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Quel discours faut-il préciser ?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593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.c2 Figures de l’auteur</a:t>
            </a:r>
            <a:br>
              <a:rPr lang="fr-FR" sz="4800" dirty="0" smtClean="0"/>
            </a:br>
            <a:r>
              <a:rPr lang="fr-FR" sz="3600" dirty="0" smtClean="0"/>
              <a:t>(4 – Placer des fractions– 5°)</a:t>
            </a:r>
            <a:endParaRPr lang="fr-FR" sz="3600" dirty="0"/>
          </a:p>
        </p:txBody>
      </p:sp>
      <p:pic>
        <p:nvPicPr>
          <p:cNvPr id="4" name="Image 3" descr="Capture d’écran 2016-08-31 à 09.3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8076"/>
            <a:ext cx="7093889" cy="2264824"/>
          </a:xfrm>
          <a:prstGeom prst="rect">
            <a:avLst/>
          </a:prstGeom>
        </p:spPr>
      </p:pic>
      <p:pic>
        <p:nvPicPr>
          <p:cNvPr id="6" name="Image 5" descr="Capture d’écran 2016-08-31 à 09.35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37042"/>
            <a:ext cx="7035800" cy="2281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2167" y="5200134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/relatif_placer_niv2_EH</a:t>
            </a:r>
          </a:p>
        </p:txBody>
      </p:sp>
    </p:spTree>
    <p:extLst>
      <p:ext uri="{BB962C8B-B14F-4D97-AF65-F5344CB8AC3E}">
        <p14:creationId xmlns:p14="http://schemas.microsoft.com/office/powerpoint/2010/main" val="357405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.c2 Figures de l’auteur</a:t>
            </a:r>
            <a:br>
              <a:rPr lang="fr-FR" sz="4800" dirty="0" smtClean="0"/>
            </a:br>
            <a:r>
              <a:rPr lang="fr-FR" sz="3600" dirty="0" smtClean="0"/>
              <a:t>(5 – </a:t>
            </a:r>
            <a:r>
              <a:rPr lang="fr-FR" sz="3600" dirty="0" err="1" smtClean="0"/>
              <a:t>Tortufication</a:t>
            </a:r>
            <a:r>
              <a:rPr lang="fr-FR" sz="3600" dirty="0" smtClean="0"/>
              <a:t> des triplets </a:t>
            </a:r>
            <a:r>
              <a:rPr lang="fr-FR" sz="3600" dirty="0" err="1" smtClean="0"/>
              <a:t>Pytha</a:t>
            </a:r>
            <a:r>
              <a:rPr lang="fr-FR" sz="3600" dirty="0" smtClean="0"/>
              <a:t>.)</a:t>
            </a:r>
            <a:endParaRPr lang="fr-FR" sz="3600" dirty="0"/>
          </a:p>
        </p:txBody>
      </p:sp>
      <p:pic>
        <p:nvPicPr>
          <p:cNvPr id="3" name="Image 2" descr="Capture d’écran 2016-08-30 à 23.0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1720899"/>
            <a:ext cx="5089460" cy="4997402"/>
          </a:xfrm>
          <a:prstGeom prst="rect">
            <a:avLst/>
          </a:prstGeom>
        </p:spPr>
      </p:pic>
      <p:pic>
        <p:nvPicPr>
          <p:cNvPr id="4" name="Image 3" descr="les octogones de la tortuf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965450"/>
            <a:ext cx="1955800" cy="876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7685" y="2297320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800000"/>
                </a:solidFill>
              </a:rPr>
              <a:t>huit.re</a:t>
            </a:r>
            <a:r>
              <a:rPr lang="fr-FR" sz="2400" dirty="0" smtClean="0">
                <a:solidFill>
                  <a:srgbClr val="800000"/>
                </a:solidFill>
              </a:rPr>
              <a:t>/</a:t>
            </a:r>
            <a:r>
              <a:rPr lang="fr-FR" sz="2400" dirty="0" err="1" smtClean="0">
                <a:solidFill>
                  <a:srgbClr val="800000"/>
                </a:solidFill>
              </a:rPr>
              <a:t>Triplets_Pytha_EH</a:t>
            </a:r>
            <a:endParaRPr lang="fr-FR" sz="2400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231" y="4628178"/>
            <a:ext cx="3248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>
                <a:solidFill>
                  <a:srgbClr val="800000"/>
                </a:solidFill>
              </a:rPr>
              <a:t>huit.re</a:t>
            </a:r>
            <a:r>
              <a:rPr lang="fr-FR" sz="2000" dirty="0">
                <a:solidFill>
                  <a:srgbClr val="800000"/>
                </a:solidFill>
              </a:rPr>
              <a:t>/</a:t>
            </a:r>
            <a:r>
              <a:rPr lang="fr-FR" sz="2000" dirty="0" err="1">
                <a:solidFill>
                  <a:srgbClr val="800000"/>
                </a:solidFill>
              </a:rPr>
              <a:t>Triplet_Pytha_filtres</a:t>
            </a:r>
            <a:endParaRPr lang="fr-FR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4" y="2604177"/>
            <a:ext cx="8001000" cy="2632517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Retour sur l’utilisation de la « position de la tortue »</a:t>
            </a:r>
          </a:p>
          <a:p>
            <a:r>
              <a:rPr lang="fr-FR" sz="2800" dirty="0" smtClean="0"/>
              <a:t>Quelques figures de Eric </a:t>
            </a:r>
            <a:r>
              <a:rPr lang="fr-FR" sz="2800" dirty="0" err="1" smtClean="0"/>
              <a:t>Hakenholz</a:t>
            </a:r>
            <a:r>
              <a:rPr lang="fr-FR" sz="2800" dirty="0" smtClean="0"/>
              <a:t> (collège)</a:t>
            </a:r>
          </a:p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>Pavages par rotation</a:t>
            </a:r>
          </a:p>
          <a:p>
            <a:r>
              <a:rPr lang="fr-FR" sz="2800" dirty="0" smtClean="0"/>
              <a:t>Exercices algébriques (lycée)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2.c. Autres utilisations scolaires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6879479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(1.1 – Motif de base 1 – le bateau)</a:t>
            </a:r>
            <a:endParaRPr lang="fr-FR" sz="3600" dirty="0"/>
          </a:p>
        </p:txBody>
      </p:sp>
      <p:pic>
        <p:nvPicPr>
          <p:cNvPr id="2" name="Image 1" descr="Bateau_Proce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785862"/>
            <a:ext cx="5486400" cy="49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2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(1.2 – Motif de base en rotation)</a:t>
            </a:r>
            <a:endParaRPr lang="fr-FR" sz="3600" dirty="0"/>
          </a:p>
        </p:txBody>
      </p:sp>
      <p:pic>
        <p:nvPicPr>
          <p:cNvPr id="2" name="Image 1" descr="RotationBateau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444750"/>
            <a:ext cx="7226300" cy="3060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63800" y="6101834"/>
            <a:ext cx="378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BateauPavageEtoile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82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(1.3 – Feuille)</a:t>
            </a:r>
            <a:endParaRPr lang="fr-FR" sz="3600" dirty="0"/>
          </a:p>
        </p:txBody>
      </p:sp>
      <p:pic>
        <p:nvPicPr>
          <p:cNvPr id="6" name="Image 5" descr="MotifBateau_nLig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197100"/>
            <a:ext cx="88519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(1.4 – Pavage en étoile)</a:t>
            </a:r>
            <a:endParaRPr lang="fr-FR" sz="3600" dirty="0"/>
          </a:p>
        </p:txBody>
      </p:sp>
      <p:pic>
        <p:nvPicPr>
          <p:cNvPr id="2" name="Image 1" descr="MotifBateauPavageEto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1" y="1774321"/>
            <a:ext cx="4855302" cy="4905878"/>
          </a:xfrm>
          <a:prstGeom prst="rect">
            <a:avLst/>
          </a:prstGeom>
        </p:spPr>
      </p:pic>
      <p:pic>
        <p:nvPicPr>
          <p:cNvPr id="3" name="Image 2" descr="CodePavageEto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99"/>
            <a:ext cx="3665035" cy="4699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97100" y="6180434"/>
            <a:ext cx="378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BateauPavageEtoile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5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(1.6 – Variantes fun)</a:t>
            </a:r>
            <a:endParaRPr lang="fr-FR" sz="3600" dirty="0"/>
          </a:p>
        </p:txBody>
      </p:sp>
      <p:pic>
        <p:nvPicPr>
          <p:cNvPr id="2" name="Image 1" descr="Variante_Ex00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9" y="1968500"/>
            <a:ext cx="8469443" cy="430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2863" y="6284267"/>
            <a:ext cx="3936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MotifBateauVariante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5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(1.5 – Pavage en octogone)</a:t>
            </a:r>
            <a:endParaRPr lang="fr-FR" sz="3600" dirty="0"/>
          </a:p>
        </p:txBody>
      </p:sp>
      <p:pic>
        <p:nvPicPr>
          <p:cNvPr id="4" name="Image 3" descr="MotifBateau_pavageOctogo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1" y="1741733"/>
            <a:ext cx="4978399" cy="4910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606" y="6190734"/>
            <a:ext cx="365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BateauPavageOcto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3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(2.1 – Motif pentagonal et rotation)</a:t>
            </a:r>
            <a:endParaRPr lang="fr-FR" sz="3600" dirty="0"/>
          </a:p>
        </p:txBody>
      </p:sp>
      <p:pic>
        <p:nvPicPr>
          <p:cNvPr id="2" name="Image 1" descr="PavagePentaMotifB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889174"/>
            <a:ext cx="6438900" cy="4721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931" y="6190734"/>
            <a:ext cx="3447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/PavagePenta_ex1 </a:t>
            </a:r>
          </a:p>
        </p:txBody>
      </p:sp>
    </p:spTree>
    <p:extLst>
      <p:ext uri="{BB962C8B-B14F-4D97-AF65-F5344CB8AC3E}">
        <p14:creationId xmlns:p14="http://schemas.microsoft.com/office/powerpoint/2010/main" val="67339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31831"/>
            <a:ext cx="9088221" cy="1143000"/>
          </a:xfrm>
        </p:spPr>
        <p:txBody>
          <a:bodyPr/>
          <a:lstStyle/>
          <a:p>
            <a:r>
              <a:rPr lang="fr-FR" sz="4000" dirty="0" smtClean="0"/>
              <a:t>2.a.1. Utilisation des spirales </a:t>
            </a:r>
            <a:br>
              <a:rPr lang="fr-FR" sz="4000" dirty="0" smtClean="0"/>
            </a:br>
            <a:r>
              <a:rPr lang="fr-FR" sz="4000" dirty="0" smtClean="0"/>
              <a:t>(3.3 – utilisation mathématique)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95325" y="1949282"/>
            <a:ext cx="696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Exploration pour conjecture (1 – géométriquement).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7" name="Image 6" descr="SpiraleTestAlign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4" y="2674931"/>
            <a:ext cx="69723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83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(2.2 – Motif pentagonal – </a:t>
            </a:r>
            <a:r>
              <a:rPr lang="fr-FR" sz="3600" dirty="0" err="1" smtClean="0"/>
              <a:t>niv</a:t>
            </a:r>
            <a:r>
              <a:rPr lang="fr-FR" sz="3600" dirty="0" smtClean="0"/>
              <a:t> 2)</a:t>
            </a:r>
            <a:endParaRPr lang="fr-FR" sz="3600" dirty="0"/>
          </a:p>
        </p:txBody>
      </p:sp>
      <p:pic>
        <p:nvPicPr>
          <p:cNvPr id="3" name="Image 2" descr="PavagePentaNiv2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35022"/>
            <a:ext cx="8001000" cy="41959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5400" y="6362183"/>
            <a:ext cx="348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/PavagePentaNiv2 </a:t>
            </a:r>
          </a:p>
        </p:txBody>
      </p:sp>
    </p:spTree>
    <p:extLst>
      <p:ext uri="{BB962C8B-B14F-4D97-AF65-F5344CB8AC3E}">
        <p14:creationId xmlns:p14="http://schemas.microsoft.com/office/powerpoint/2010/main" val="390931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(2.3 – Motif pentagonal – </a:t>
            </a:r>
            <a:r>
              <a:rPr lang="fr-FR" sz="3600" dirty="0" err="1" smtClean="0"/>
              <a:t>niv</a:t>
            </a:r>
            <a:r>
              <a:rPr lang="fr-FR" sz="3600" dirty="0" smtClean="0"/>
              <a:t> 3)</a:t>
            </a:r>
            <a:endParaRPr lang="fr-FR" sz="3600" dirty="0"/>
          </a:p>
        </p:txBody>
      </p:sp>
      <p:pic>
        <p:nvPicPr>
          <p:cNvPr id="4" name="Image 3" descr="PavagePenta_Ni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790700"/>
            <a:ext cx="6831724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35200" y="6361668"/>
            <a:ext cx="348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/PavagePentaNiv3 </a:t>
            </a:r>
          </a:p>
        </p:txBody>
      </p:sp>
    </p:spTree>
    <p:extLst>
      <p:ext uri="{BB962C8B-B14F-4D97-AF65-F5344CB8AC3E}">
        <p14:creationId xmlns:p14="http://schemas.microsoft.com/office/powerpoint/2010/main" val="218454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(2.4 – </a:t>
            </a:r>
            <a:r>
              <a:rPr lang="fr-FR" sz="3600" dirty="0" err="1" smtClean="0"/>
              <a:t>Chgt</a:t>
            </a:r>
            <a:r>
              <a:rPr lang="fr-FR" sz="3600" dirty="0" smtClean="0"/>
              <a:t>. Pt de vue - couronnes)</a:t>
            </a:r>
            <a:endParaRPr lang="fr-FR" sz="3600" dirty="0"/>
          </a:p>
        </p:txBody>
      </p:sp>
      <p:pic>
        <p:nvPicPr>
          <p:cNvPr id="2" name="Image 1" descr="PavagePenta_LesCouron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1" y="1803400"/>
            <a:ext cx="5030796" cy="492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9948" y="6269335"/>
            <a:ext cx="4154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</a:t>
            </a:r>
            <a:r>
              <a:rPr lang="fr-FR" sz="2400" dirty="0" err="1">
                <a:solidFill>
                  <a:srgbClr val="800000"/>
                </a:solidFill>
              </a:rPr>
              <a:t>PavagePentaCouronne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76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.c3 Pavages par rotation</a:t>
            </a:r>
            <a:br>
              <a:rPr lang="fr-FR" sz="4800" dirty="0" smtClean="0"/>
            </a:br>
            <a:r>
              <a:rPr lang="fr-FR" sz="3600" dirty="0" smtClean="0"/>
              <a:t>(2.5 – Code final)</a:t>
            </a:r>
            <a:endParaRPr lang="fr-FR" sz="3600" dirty="0"/>
          </a:p>
        </p:txBody>
      </p:sp>
      <p:pic>
        <p:nvPicPr>
          <p:cNvPr id="3" name="Image 2" descr="PavagePentaCodeGe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995677"/>
            <a:ext cx="7493000" cy="4605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4600" y="595504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u="sng" dirty="0" smtClean="0">
                <a:hlinkClick r:id="rId3"/>
              </a:rPr>
              <a:t>huit.re</a:t>
            </a:r>
            <a:r>
              <a:rPr lang="fr-FR" sz="2400" u="sng" dirty="0">
                <a:hlinkClick r:id="rId3"/>
              </a:rPr>
              <a:t>/PavagePentaGene</a:t>
            </a:r>
            <a:endParaRPr lang="fr-FR" sz="2400" dirty="0"/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348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4" y="2604177"/>
            <a:ext cx="8001000" cy="2632517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Retour sur l’utilisation de la « position de la tortue »</a:t>
            </a:r>
          </a:p>
          <a:p>
            <a:r>
              <a:rPr lang="fr-FR" sz="2800" dirty="0" smtClean="0"/>
              <a:t>Quelques figures de Eric </a:t>
            </a:r>
            <a:r>
              <a:rPr lang="fr-FR" sz="2800" dirty="0" err="1" smtClean="0"/>
              <a:t>Hakenholz</a:t>
            </a:r>
            <a:r>
              <a:rPr lang="fr-FR" sz="2800" dirty="0" smtClean="0"/>
              <a:t> (collège)</a:t>
            </a:r>
          </a:p>
          <a:p>
            <a:r>
              <a:rPr lang="fr-FR" sz="2800" dirty="0" smtClean="0"/>
              <a:t>Pavages par rotation</a:t>
            </a:r>
          </a:p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>Exercices algébriques (lycée)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143000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2.c. Autres utilisations scolaires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6103244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.c4 Ex. </a:t>
            </a:r>
            <a:r>
              <a:rPr lang="fr-FR" sz="4800" dirty="0" err="1" smtClean="0"/>
              <a:t>Alg</a:t>
            </a:r>
            <a:r>
              <a:rPr lang="fr-FR" sz="4800" dirty="0" smtClean="0"/>
              <a:t>. (IREM Toulouse)</a:t>
            </a:r>
            <a:br>
              <a:rPr lang="fr-FR" sz="4800" dirty="0" smtClean="0"/>
            </a:br>
            <a:r>
              <a:rPr lang="fr-FR" sz="3600" dirty="0" smtClean="0"/>
              <a:t>(1. Exo classique sur les carrés)</a:t>
            </a:r>
            <a:endParaRPr lang="fr-FR" sz="3600" dirty="0"/>
          </a:p>
        </p:txBody>
      </p:sp>
      <p:pic>
        <p:nvPicPr>
          <p:cNvPr id="2" name="Image 1" descr="MG01_L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22364"/>
            <a:ext cx="4254500" cy="4418135"/>
          </a:xfrm>
          <a:prstGeom prst="rect">
            <a:avLst/>
          </a:prstGeom>
        </p:spPr>
      </p:pic>
      <p:pic>
        <p:nvPicPr>
          <p:cNvPr id="4" name="Image 3" descr="MG01_CodeBlock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876550"/>
            <a:ext cx="3835400" cy="179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700" y="5835134"/>
            <a:ext cx="3974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4"/>
              </a:rPr>
              <a:t>huit.re</a:t>
            </a:r>
            <a:r>
              <a:rPr lang="fr-FR" sz="2400" u="sng" dirty="0">
                <a:hlinkClick r:id="rId4"/>
              </a:rPr>
              <a:t>/Alg01_ContourCarre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76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.c4 Ex. </a:t>
            </a:r>
            <a:r>
              <a:rPr lang="fr-FR" sz="4800" dirty="0" err="1" smtClean="0"/>
              <a:t>Alg</a:t>
            </a:r>
            <a:r>
              <a:rPr lang="fr-FR" sz="4800" dirty="0" smtClean="0"/>
              <a:t>. (IREM Toulouse)</a:t>
            </a:r>
            <a:br>
              <a:rPr lang="fr-FR" sz="4800" dirty="0" smtClean="0"/>
            </a:br>
            <a:r>
              <a:rPr lang="fr-FR" sz="3600" dirty="0" smtClean="0"/>
              <a:t>(2. Somme des entiers)</a:t>
            </a:r>
            <a:endParaRPr lang="fr-FR" sz="3600" dirty="0"/>
          </a:p>
        </p:txBody>
      </p:sp>
      <p:pic>
        <p:nvPicPr>
          <p:cNvPr id="3" name="Image 2" descr="MG02_L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" y="1854200"/>
            <a:ext cx="3483650" cy="4902200"/>
          </a:xfrm>
          <a:prstGeom prst="rect">
            <a:avLst/>
          </a:prstGeom>
        </p:spPr>
      </p:pic>
      <p:pic>
        <p:nvPicPr>
          <p:cNvPr id="5" name="Image 4" descr="MG02_Regl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02" y="2784458"/>
            <a:ext cx="4927600" cy="33242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7102" y="6387068"/>
            <a:ext cx="4219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/Alg02_SommeEntiers1 </a:t>
            </a:r>
          </a:p>
        </p:txBody>
      </p:sp>
    </p:spTree>
    <p:extLst>
      <p:ext uri="{BB962C8B-B14F-4D97-AF65-F5344CB8AC3E}">
        <p14:creationId xmlns:p14="http://schemas.microsoft.com/office/powerpoint/2010/main" val="250268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.c4 Ex. </a:t>
            </a:r>
            <a:r>
              <a:rPr lang="fr-FR" sz="4800" dirty="0" err="1" smtClean="0"/>
              <a:t>Alg</a:t>
            </a:r>
            <a:r>
              <a:rPr lang="fr-FR" sz="4800" dirty="0" smtClean="0"/>
              <a:t>. (IREM Toulouse)</a:t>
            </a:r>
            <a:br>
              <a:rPr lang="fr-FR" sz="4800" dirty="0" smtClean="0"/>
            </a:br>
            <a:r>
              <a:rPr lang="fr-FR" sz="3600" dirty="0" smtClean="0"/>
              <a:t>(3. Variante </a:t>
            </a:r>
            <a:r>
              <a:rPr lang="fr-FR" sz="3600" dirty="0" err="1" smtClean="0"/>
              <a:t>did</a:t>
            </a:r>
            <a:r>
              <a:rPr lang="fr-FR" sz="3600" dirty="0" smtClean="0"/>
              <a:t>. -  4. somme des impairs)</a:t>
            </a:r>
            <a:endParaRPr lang="fr-FR" sz="3600" dirty="0"/>
          </a:p>
        </p:txBody>
      </p:sp>
      <p:pic>
        <p:nvPicPr>
          <p:cNvPr id="2" name="Image 1" descr="MG03_L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247899"/>
            <a:ext cx="3014499" cy="4457701"/>
          </a:xfrm>
          <a:prstGeom prst="rect">
            <a:avLst/>
          </a:prstGeom>
        </p:spPr>
      </p:pic>
      <p:pic>
        <p:nvPicPr>
          <p:cNvPr id="4" name="Image 3" descr="MG04_La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850120"/>
            <a:ext cx="3552043" cy="4283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307" y="1621520"/>
            <a:ext cx="4219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hlinkClick r:id="rId4"/>
              </a:rPr>
              <a:t>huit.re</a:t>
            </a:r>
            <a:r>
              <a:rPr lang="fr-FR" sz="2400" u="sng" dirty="0">
                <a:hlinkClick r:id="rId4"/>
              </a:rPr>
              <a:t>/Alg03_SommeEntiers2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619500" y="6235700"/>
            <a:ext cx="532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 smtClean="0">
                <a:hlinkClick r:id="rId5"/>
              </a:rPr>
              <a:t>huit.re</a:t>
            </a:r>
            <a:r>
              <a:rPr lang="fr-FR" sz="2400" u="sng" dirty="0">
                <a:hlinkClick r:id="rId5"/>
              </a:rPr>
              <a:t>/</a:t>
            </a:r>
            <a:r>
              <a:rPr lang="fr-FR" sz="2400" u="sng" dirty="0" smtClean="0">
                <a:hlinkClick r:id="rId5"/>
              </a:rPr>
              <a:t>Alg04_ImpairsConsecutifs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7915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3" y="1990613"/>
            <a:ext cx="8447631" cy="3131930"/>
          </a:xfrm>
        </p:spPr>
        <p:txBody>
          <a:bodyPr>
            <a:noAutofit/>
          </a:bodyPr>
          <a:lstStyle/>
          <a:p>
            <a:r>
              <a:rPr lang="fr-FR" sz="2800" dirty="0" smtClean="0"/>
              <a:t>Dodécaèdre (3 patrons)</a:t>
            </a:r>
          </a:p>
          <a:p>
            <a:r>
              <a:rPr lang="fr-FR" sz="2800" dirty="0" smtClean="0"/>
              <a:t>Ballon de foot (32 faces – 5 patrons booléens)</a:t>
            </a:r>
          </a:p>
          <a:p>
            <a:r>
              <a:rPr lang="fr-FR" sz="2800" dirty="0" err="1" smtClean="0"/>
              <a:t>Snub</a:t>
            </a:r>
            <a:r>
              <a:rPr lang="fr-FR" sz="2800" dirty="0" smtClean="0"/>
              <a:t> – cube (Bi) et </a:t>
            </a:r>
            <a:r>
              <a:rPr lang="fr-FR" sz="2800" dirty="0" err="1" smtClean="0"/>
              <a:t>snub</a:t>
            </a:r>
            <a:r>
              <a:rPr lang="fr-FR" sz="2800" dirty="0" smtClean="0"/>
              <a:t>-dodécaèdre (92 faces)</a:t>
            </a:r>
          </a:p>
          <a:p>
            <a:r>
              <a:rPr lang="fr-FR" sz="2800" dirty="0" smtClean="0"/>
              <a:t>Cycles </a:t>
            </a:r>
            <a:r>
              <a:rPr lang="fr-FR" sz="2800" dirty="0" err="1" smtClean="0"/>
              <a:t>hamiltoniens</a:t>
            </a:r>
            <a:r>
              <a:rPr lang="fr-FR" sz="2800" dirty="0" smtClean="0"/>
              <a:t> ou eulériens sur l’</a:t>
            </a:r>
            <a:r>
              <a:rPr lang="fr-FR" sz="2800" dirty="0" err="1" smtClean="0"/>
              <a:t>icosidodécaèdre</a:t>
            </a:r>
            <a:r>
              <a:rPr lang="fr-FR" sz="2800" dirty="0" smtClean="0"/>
              <a:t> et le </a:t>
            </a:r>
            <a:r>
              <a:rPr lang="fr-FR" sz="2800" dirty="0" err="1" smtClean="0"/>
              <a:t>rhombicosidodécaèdre</a:t>
            </a:r>
            <a:endParaRPr lang="fr-FR" sz="280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5521" y="231831"/>
            <a:ext cx="8733714" cy="1294944"/>
          </a:xfrm>
        </p:spPr>
        <p:txBody>
          <a:bodyPr/>
          <a:lstStyle/>
          <a:p>
            <a:r>
              <a:rPr lang="fr-FR" sz="4800" dirty="0" smtClean="0"/>
              <a:t>La tortue dynamique de DGPad</a:t>
            </a:r>
            <a:br>
              <a:rPr lang="fr-FR" sz="4800" dirty="0" smtClean="0"/>
            </a:br>
            <a:r>
              <a:rPr lang="fr-FR" sz="4800" dirty="0" smtClean="0"/>
              <a:t>2.d. Patron de polyèdres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6178644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4703" cy="1143000"/>
          </a:xfrm>
        </p:spPr>
        <p:txBody>
          <a:bodyPr/>
          <a:lstStyle/>
          <a:p>
            <a:r>
              <a:rPr lang="fr-FR" sz="4800" dirty="0"/>
              <a:t>2</a:t>
            </a:r>
            <a:r>
              <a:rPr lang="fr-FR" sz="4800" dirty="0" smtClean="0"/>
              <a:t>.d. Patrons de polyèdres</a:t>
            </a:r>
            <a:br>
              <a:rPr lang="fr-FR" sz="4800" dirty="0" smtClean="0"/>
            </a:br>
            <a:r>
              <a:rPr lang="fr-FR" sz="3600" dirty="0" smtClean="0"/>
              <a:t>(1. Dodécaèdre)</a:t>
            </a:r>
            <a:endParaRPr lang="fr-FR" sz="3600" dirty="0"/>
          </a:p>
        </p:txBody>
      </p:sp>
      <p:pic>
        <p:nvPicPr>
          <p:cNvPr id="5" name="Image 4" descr="CodePentaPeau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8476"/>
            <a:ext cx="6070600" cy="4935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2275" y="4831834"/>
            <a:ext cx="3498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</a:rPr>
              <a:t>huit.re</a:t>
            </a:r>
            <a:r>
              <a:rPr lang="fr-FR" sz="2400" dirty="0">
                <a:solidFill>
                  <a:srgbClr val="800000"/>
                </a:solidFill>
              </a:rPr>
              <a:t>/Dodeca_3patrons </a:t>
            </a:r>
          </a:p>
        </p:txBody>
      </p:sp>
    </p:spTree>
    <p:extLst>
      <p:ext uri="{BB962C8B-B14F-4D97-AF65-F5344CB8AC3E}">
        <p14:creationId xmlns:p14="http://schemas.microsoft.com/office/powerpoint/2010/main" val="84571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3537</TotalTime>
  <Words>2240</Words>
  <Application>Microsoft Macintosh PowerPoint</Application>
  <PresentationFormat>Présentation à l'écran (4:3)</PresentationFormat>
  <Paragraphs>328</Paragraphs>
  <Slides>107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08" baseType="lpstr">
      <vt:lpstr>Travelogue</vt:lpstr>
      <vt:lpstr>La tortue dynamique de DGPad – Partie 2</vt:lpstr>
      <vt:lpstr>La tortue dynamique de DGPad 2.a. En 2D au collège</vt:lpstr>
      <vt:lpstr>La tortue dynamique de DGPad 2.a. En 2D au collège</vt:lpstr>
      <vt:lpstr>2.a.1. Utilisation des spirales  (1 – des nombres aux curseurs)</vt:lpstr>
      <vt:lpstr>2.a.1. Utilisation des spirales  (2.1 – utilisation algo – TQ vs répéter)</vt:lpstr>
      <vt:lpstr>2.a.1. Utilisation des spirales  (2.2 – utilisation algo – TQ vs répéter)</vt:lpstr>
      <vt:lpstr>2.a.1. Utilisation des spirales  (3.1 – utilisation mathématique)</vt:lpstr>
      <vt:lpstr>2.a.1. Utilisation des spirales  (3.2 – utilisation mathématique)</vt:lpstr>
      <vt:lpstr>2.a.1. Utilisation des spirales  (3.3 – utilisation mathématique)</vt:lpstr>
      <vt:lpstr>2.a.1. Utilisation des spirales  (3.4 – utilisation mathématique)</vt:lpstr>
      <vt:lpstr>2.a.1. Utilisation des spirales  (3.5 – utilisation mathématique)</vt:lpstr>
      <vt:lpstr>2.a.1. Utilisation des spirales  (3.6 – utilisation mathématique)</vt:lpstr>
      <vt:lpstr>2.a.1. Utilisation des spirales  (3.7 – utilisation mathématique)</vt:lpstr>
      <vt:lpstr>Présentation PowerPoint</vt:lpstr>
      <vt:lpstr>2.a.1. Utilisation des spirales  (3.8 – spirale de Pythagore)</vt:lpstr>
      <vt:lpstr>La tortue dynamique de DGPad 2.a. En 2D au collège</vt:lpstr>
      <vt:lpstr>2.a.2. Polygones (1.1 – Hexagone par centre et point)</vt:lpstr>
      <vt:lpstr>2.a.2. Polygones (1.2 – Hexagone par diamètre)</vt:lpstr>
      <vt:lpstr>2.a.2. Polygones (1.3 – Inversion dans le répéter)</vt:lpstr>
      <vt:lpstr>2.a.2. Polygones (2.1 – Carré – 1 étape d’itération)</vt:lpstr>
      <vt:lpstr>2.a.2. Polygones (2.2 – Carré – tentative multi itération)</vt:lpstr>
      <vt:lpstr>2.a.2. Polygones (2.3 – Carré – itérations successives)</vt:lpstr>
      <vt:lpstr>2.a.2. Polygones et rotation (3.1 – Figure par rotation de polygone)</vt:lpstr>
      <vt:lpstr>2.a.2. Polygones et rotation (3.2 – Ajout d’une opacité)</vt:lpstr>
      <vt:lpstr>2.a.2. Polygones et rotation (3.3 – Rotation des figures précédentes)</vt:lpstr>
      <vt:lpstr>2.a.2. Polygones et rotation (3.4 – Pavage du plan pour n=6 - HS)</vt:lpstr>
      <vt:lpstr>2.a.2. Polygones et rotation (3.5 – La rot. int. d’un pav. n’est pas …)</vt:lpstr>
      <vt:lpstr>La tortue dynamique de DGPad 2.a. En 2D au collège</vt:lpstr>
      <vt:lpstr>2.a.3. Sur les propriétés géométriques (1.1 – La position de la tortue)</vt:lpstr>
      <vt:lpstr>2.a.3. Sur les propriétés géométriques (1.2 – Structuration en procédures)</vt:lpstr>
      <vt:lpstr>2.a.3. Sur les propriétés géométriques (2.1 – Rectangle 1)</vt:lpstr>
      <vt:lpstr>2.a.3. Sur les propriétés géométriques (2.2 – Rectangle 2)</vt:lpstr>
      <vt:lpstr>2.a.3. Sur les propriétés géométriques (3.1 – Losange 1)</vt:lpstr>
      <vt:lpstr>2.a.3. Sur les propriétés géométriques (3.2 – Losange 2 – limite exo)</vt:lpstr>
      <vt:lpstr>2.a.3. Sur les propriétés géométriques (4.1 – Autre démarche)</vt:lpstr>
      <vt:lpstr>2.a.3. Sur les propriétés géométriques (4.2 – Illustration nouvelle mission)</vt:lpstr>
      <vt:lpstr>2.a.3. Sur les propriétés géométriques (5.1 – Autres exemples – Bissectrices 1)</vt:lpstr>
      <vt:lpstr>2.a.3. Sur les propriétés géométriques (5.2 –Bissectrices paramétrées)</vt:lpstr>
      <vt:lpstr>2.a.3. Sur les propriétés géométriques (6.1 – Centre de gravité)</vt:lpstr>
      <vt:lpstr>2.a.3. Sur les propriétés géométriques (6.2 – La position de G est dynamique)</vt:lpstr>
      <vt:lpstr>La tortue dynamique de DGPad 2.a. En 2D au collège</vt:lpstr>
      <vt:lpstr>2.a.4. Organiser des exercices (Le principe : voir la figure à produire)</vt:lpstr>
      <vt:lpstr>2.a.4. Organiser des exercices (Un exemple – non simple)</vt:lpstr>
      <vt:lpstr>La tortue dynamique de DGPad 2.b. En 3D au collège</vt:lpstr>
      <vt:lpstr>La tortue dynamique de DGPad 2.b. En 3D au collège</vt:lpstr>
      <vt:lpstr>2.b.1. Généralités 3D au collège (1.1 Rotation en 3D d’un carré)</vt:lpstr>
      <vt:lpstr>2.b.1. Généralités 3D au collège (2.1 Cube avec 4 carrés - a)</vt:lpstr>
      <vt:lpstr>2.b.1. Généralités 3D au collège (2.2 Cube avec 4 carrés - b)</vt:lpstr>
      <vt:lpstr>2.b.1. Généralités 3D au collège (2.3 Cube avec 4 carrés - c)</vt:lpstr>
      <vt:lpstr>2.b.1. Généralités 3D au collège (3.1 Cuboctaèdre dans cube - a)</vt:lpstr>
      <vt:lpstr>2.b.1. Généralités 3D au collège (3.2 Cuboctaèdre dans cube - b)</vt:lpstr>
      <vt:lpstr>2.b.1. Généralités 3D au collège (3.3 Cuboctaèdre dans cube - c)</vt:lpstr>
      <vt:lpstr>La tortue dynamique de DGPad 2.b. En 3D au collège</vt:lpstr>
      <vt:lpstr>2.b.2. Patrons de cube (1 - Carré de côté [AB])</vt:lpstr>
      <vt:lpstr>2.b.2. Patrons de cube (2 - Face générique)</vt:lpstr>
      <vt:lpstr>2.b.2. Patrons de cube (3 - Les 4 faces centrales)</vt:lpstr>
      <vt:lpstr>2.b.2. Patrons de cube (4 - Les deux dernières  faces)</vt:lpstr>
      <vt:lpstr>2.b.2. Patrons de cube (5 - Quatre patrons ensemble)</vt:lpstr>
      <vt:lpstr>La tortue dynamique de DGPad 2.b. En 3D au collège</vt:lpstr>
      <vt:lpstr>2.b.3. Vers le haut/ a gauche (1. Patron pyramide – Faces - 1)</vt:lpstr>
      <vt:lpstr>2.b.3. Vers le haut/ a gauche (2 – Replacer la tortue dans le plan)</vt:lpstr>
      <vt:lpstr>2.b.3. Vers le haut/ a gauche (3. Inversion Pivoter / Tourner)</vt:lpstr>
      <vt:lpstr>2.b.3. Vers le haut/ a gauche (4. Les 4 faces)</vt:lpstr>
      <vt:lpstr>La tortue dynamique de DGPad 2.b. En 3D au collège</vt:lpstr>
      <vt:lpstr>2.b.4. L’octaèdre (1. La face du sol)</vt:lpstr>
      <vt:lpstr>2.b.4. L’octaèdre (2. Face gauche et droite)</vt:lpstr>
      <vt:lpstr>2.b.4. L’octaèdre (3. La sixième face)</vt:lpstr>
      <vt:lpstr>2.b.4. L’octaèdre (4. Détail du repositionnement de la tortue)</vt:lpstr>
      <vt:lpstr>2.b.4. L’octaèdre (6. Autres patrons)</vt:lpstr>
      <vt:lpstr>La tortue dynamique de DGPad 2.c. Autres utilisations scolaires</vt:lpstr>
      <vt:lpstr>2.c1 « Position de la tortue » (1.1 - Rappels sur l’orthocentre - Euler)</vt:lpstr>
      <vt:lpstr>2.c1 « Position de la tortue » (1.2 - Orthocentre – trace de la tortue)</vt:lpstr>
      <vt:lpstr>2.c1 « Position de la tortue » (1.3 - Orthocentre – Trois traces à la tortue)</vt:lpstr>
      <vt:lpstr>2.c1 « Position de la tortue » (2 – Droite d’Euler)</vt:lpstr>
      <vt:lpstr>2.c1 « Position de la tortue » (3 – Propriété isobarycentre d’un tétraèdre)</vt:lpstr>
      <vt:lpstr>La tortue dynamique de DGPad 2.c. Autres utilisations scolaires</vt:lpstr>
      <vt:lpstr>2.c2 Figures de l’auteur (1 – Mécano à la tortue)</vt:lpstr>
      <vt:lpstr>2.c2 Figures de l’auteur (2 – Apprendre la dichotomie)</vt:lpstr>
      <vt:lpstr>2.c2 Figures de l’auteur (3 – Placer des décimaux – 5°)</vt:lpstr>
      <vt:lpstr>2.c2 Figures de l’auteur (4 – Placer des fractions– 5°)</vt:lpstr>
      <vt:lpstr>2.c2 Figures de l’auteur (5 – Tortufication des triplets Pytha.)</vt:lpstr>
      <vt:lpstr>La tortue dynamique de DGPad 2.c. Autres utilisations scolaires</vt:lpstr>
      <vt:lpstr>2.c3 Pavages par rotation (1.1 – Motif de base 1 – le bateau)</vt:lpstr>
      <vt:lpstr>2.c3 Pavages par rotation (1.2 – Motif de base en rotation)</vt:lpstr>
      <vt:lpstr>2.c3 Pavages par rotation (1.3 – Feuille)</vt:lpstr>
      <vt:lpstr>2.c3 Pavages par rotation (1.4 – Pavage en étoile)</vt:lpstr>
      <vt:lpstr>2.c3 Pavages par rotation (1.6 – Variantes fun)</vt:lpstr>
      <vt:lpstr>2.c3 Pavages par rotation (1.5 – Pavage en octogone)</vt:lpstr>
      <vt:lpstr>2.c3 Pavages par rotation (2.1 – Motif pentagonal et rotation)</vt:lpstr>
      <vt:lpstr>2.c3 Pavages par rotation (2.2 – Motif pentagonal – niv 2)</vt:lpstr>
      <vt:lpstr>2.c3 Pavages par rotation (2.3 – Motif pentagonal – niv 3)</vt:lpstr>
      <vt:lpstr>2.c3 Pavages par rotation (2.4 – Chgt. Pt de vue - couronnes)</vt:lpstr>
      <vt:lpstr>2.c3 Pavages par rotation (2.5 – Code final)</vt:lpstr>
      <vt:lpstr>La tortue dynamique de DGPad 2.c. Autres utilisations scolaires</vt:lpstr>
      <vt:lpstr>2.c4 Ex. Alg. (IREM Toulouse) (1. Exo classique sur les carrés)</vt:lpstr>
      <vt:lpstr>2.c4 Ex. Alg. (IREM Toulouse) (2. Somme des entiers)</vt:lpstr>
      <vt:lpstr>2.c4 Ex. Alg. (IREM Toulouse) (3. Variante did. -  4. somme des impairs)</vt:lpstr>
      <vt:lpstr>La tortue dynamique de DGPad 2.d. Patron de polyèdres</vt:lpstr>
      <vt:lpstr>2.d. Patrons de polyèdres (1. Dodécaèdre)</vt:lpstr>
      <vt:lpstr>2.d. Patrons de polyèdres (2. Icosaèdre tronqué – ballon de foot)</vt:lpstr>
      <vt:lpstr>2.d. Patrons de polyèdres (3.1. Snub cube – introduction chiralité)</vt:lpstr>
      <vt:lpstr>2.d. Patrons de polyèdres (3.2. Snub cube – Chiralité dynamique)</vt:lpstr>
      <vt:lpstr>2.d. Patrons de polyèdres (3.3. Snub dodécaèdre – 92 faces)</vt:lpstr>
      <vt:lpstr>2.d. Patrons de polyèdres (4. Icosidodécaèdre – cycles H et E)</vt:lpstr>
      <vt:lpstr>2.d. Patrons de polyèdres (5. Rhombicosidodécaèdre)</vt:lpstr>
      <vt:lpstr>2.d. Patrons de polyèdres (6. Cycle H. sur rhombicosidodécaèdre)</vt:lpstr>
      <vt:lpstr>Plus de détail … et compléments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tortue dynamique de DGPad – Partie 2</dc:title>
  <dc:creator>Yves Martin</dc:creator>
  <cp:lastModifiedBy>Yves Martin</cp:lastModifiedBy>
  <cp:revision>76</cp:revision>
  <dcterms:created xsi:type="dcterms:W3CDTF">2016-08-24T19:10:57Z</dcterms:created>
  <dcterms:modified xsi:type="dcterms:W3CDTF">2016-09-04T08:20:33Z</dcterms:modified>
</cp:coreProperties>
</file>